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9" r:id="rId2"/>
    <p:sldId id="267" r:id="rId3"/>
    <p:sldId id="298" r:id="rId4"/>
    <p:sldId id="287" r:id="rId5"/>
    <p:sldId id="292" r:id="rId6"/>
    <p:sldId id="300" r:id="rId7"/>
    <p:sldId id="299" r:id="rId8"/>
    <p:sldId id="282" r:id="rId9"/>
    <p:sldId id="293" r:id="rId10"/>
    <p:sldId id="295" r:id="rId11"/>
    <p:sldId id="289" r:id="rId12"/>
    <p:sldId id="290" r:id="rId13"/>
    <p:sldId id="283" r:id="rId14"/>
    <p:sldId id="294" r:id="rId15"/>
    <p:sldId id="284" r:id="rId16"/>
    <p:sldId id="296" r:id="rId17"/>
    <p:sldId id="285" r:id="rId18"/>
    <p:sldId id="286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2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5E5A"/>
    <a:srgbClr val="32322A"/>
    <a:srgbClr val="31312A"/>
    <a:srgbClr val="BCB89B"/>
    <a:srgbClr val="323229"/>
    <a:srgbClr val="7F7C5A"/>
    <a:srgbClr val="2D2D25"/>
    <a:srgbClr val="FFFFFF"/>
    <a:srgbClr val="39382E"/>
    <a:srgbClr val="1B1A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08" autoAdjust="0"/>
    <p:restoredTop sz="94634" autoAdjust="0"/>
  </p:normalViewPr>
  <p:slideViewPr>
    <p:cSldViewPr snapToGrid="0">
      <p:cViewPr>
        <p:scale>
          <a:sx n="75" d="100"/>
          <a:sy n="75" d="100"/>
        </p:scale>
        <p:origin x="322" y="29"/>
      </p:cViewPr>
      <p:guideLst>
        <p:guide orient="horz" pos="2160"/>
        <p:guide pos="42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B808FB-3DDB-4DAD-BDEB-AB123B9F7CC1}" type="datetimeFigureOut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A72C27-D0A0-472F-B7CB-FAB4645A1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077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72C27-D0A0-472F-B7CB-FAB4645A1F3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341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72C27-D0A0-472F-B7CB-FAB4645A1F3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204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72C27-D0A0-472F-B7CB-FAB4645A1F3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9662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38961-A08B-2A90-EC52-E1CD36D47E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112FD2-9FFA-AEB1-66C5-7A33ACCA98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7680CA-CC58-E905-3A2F-847BF5ECF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C7EE5-2743-4615-BAAD-BA1738C57346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DEA19D-4CD1-BE1F-6B10-C480347B4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900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E02CD-FFC5-E2FF-7662-1E71E1F13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BA6DA2-C8CB-CDAF-8D88-A030B5E44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069B5A-F63D-5020-B884-BABD5FA70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41D3543-5824-B3F0-D68A-0F0CFD3AC4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909FED-6121-B472-DA59-F2D7234849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7EDFD3-0A2F-FDFE-3904-FD2180508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48A0A-5631-425F-970D-62D9E160BB4A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FA465-0879-D4D0-09A4-76194900D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E13E38E-A997-2FB5-F8B7-9C29C1FAB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198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24235-78EE-F236-7EBB-D51E0DD8F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60BEE4-190A-B6DE-6E6B-32EFA02BF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5F7D-C933-4823-B16C-E8329223FCA2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7B7E74-3447-C45C-15D7-FCA433D75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0957-F472-6E05-4275-EF2D05B15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351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8A4CF45-6811-F679-D21D-533632FF1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EC7A-CF56-4355-B69C-99E70FFD0594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BA36CE2-CD5B-404C-283B-3E9DE4AAD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A7C76D-7826-3F6E-64E0-29AD0A41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114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4F9BF2-B0D6-2052-2949-E6446F7A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722E14-3271-0221-48BC-3E366B84B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F253C5-0B86-1D27-6EAE-1A694078C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F24DBE-6FF8-86A3-D8EF-043FAF42A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2A23-3ACA-4377-BDEC-B489E6A52A6D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A86892-FB19-6349-2A78-DD9F98FCC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290DD3-E206-3B0B-D9B3-C24F9421D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354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49A820-FF68-F7A6-D584-603A7B0C6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2F4078-83FD-DBEA-44BA-3BC6424FF7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8F7D528-0A9E-6885-C91E-5E663ADCC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328246-EAE9-69AC-0F82-9E7F5EB79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6ED2F-EA66-41FD-A40A-834EEC507310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71D313-E4DB-10B3-7A23-F172FF746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A12419-2311-07D9-96AA-2BADD0DCE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923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0300CA-396A-50F5-B366-ABD1472D3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A37396-3D56-D338-134E-ED362D438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923EFA-B46B-CB55-C215-DD8478D5C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2472D-1AC6-48F8-AF0A-6DFA71752292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11532B-02DB-5C36-4695-3AA9397EA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0F7E5A-8C82-F630-DF2C-BFCA64C9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254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2483F0E-34E2-5593-DB4A-2D57A52207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C90A7B-5FB4-FC81-4D47-0031050096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431045-A989-12AF-FABC-FA86F4F88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DC07-8A93-4907-ADFC-E2BFCDD8943C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B0062A-577E-A721-59AE-23B33F8C5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EFD3C4-9DC4-FB7B-B744-9BF59F1CB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450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D09D1-B7D9-A73D-F113-FA562C09A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285A66-D4CF-3284-1E51-1DDFCAC5C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F0A273-D454-0D58-5D4C-D2B62B7A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242A3-85E8-4FB9-A509-65F17906E306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72072D-F5AE-AB00-C55F-0F1CF144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079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E7312997-854F-A15D-7682-581B5269497C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8F14DEA-F04A-80A5-A42E-355EA4C3E010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1CBD64A-8941-068C-418F-2337FDFB11A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CA2E81F7-6497-42F1-1498-DEF44A93438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236516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8D81FC0F-6F53-8962-0077-75BCCC0F9ACA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E7075B3-95E9-C424-6086-C226770BE969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DFAA5D2-1A9C-4CBF-FCA6-39CDA2789A4C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6600B3C-094F-D8E3-5D8F-D9950AEC6A80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DD997F3-551F-F289-E392-DA97C36DC0D3}"/>
              </a:ext>
            </a:extLst>
          </p:cNvPr>
          <p:cNvSpPr>
            <a:spLocks/>
          </p:cNvSpPr>
          <p:nvPr userDrawn="1"/>
        </p:nvSpPr>
        <p:spPr>
          <a:xfrm>
            <a:off x="0" y="1343770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1" y="1412606"/>
            <a:ext cx="489238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712749C-967D-B4CC-E674-DE6DD9C94558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ABB99616-E2D5-EA79-0B8B-02D70FCA27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27C68952-C550-B88A-F20E-B9731688DE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93318512-DF33-5A3C-50BD-81218EE70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39B298A8-EB5C-7D81-9730-816EB4AD09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25764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컨텐츠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919C01C-6AC4-6527-05D7-78A82A324304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FB988F2-97C2-D191-5190-C2DF2D8EE195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CB98B88-B485-617D-844E-4AC5FD58747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CBFF95-2579-7BF9-35A9-EC61FA137BAF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2" y="1412606"/>
            <a:ext cx="489236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C8B98D1-859B-8B85-2F7A-4E009876DF4B}"/>
              </a:ext>
            </a:extLst>
          </p:cNvPr>
          <p:cNvSpPr>
            <a:spLocks/>
          </p:cNvSpPr>
          <p:nvPr userDrawn="1"/>
        </p:nvSpPr>
        <p:spPr>
          <a:xfrm>
            <a:off x="0" y="1877341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58FC96D-E038-9CC2-394C-9141F7B5015D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31806AF4-E63B-7793-2A92-A3E44E5348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F895F68-B3F7-AF75-9ED4-8192F5863D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D1C8CBC-79B7-7FA7-3353-CFAFEB601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0BEEAC8-F328-036E-8690-A4320500EE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77C0862-A466-864D-5EBB-B8C11A4CC55C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478B64-BA6F-DF83-5119-4AE8CFF88530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B39600-7E83-57F7-B508-E67157C10558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64B8AB6-D62C-C26C-4A92-E3DA8CAA8D6D}"/>
              </a:ext>
            </a:extLst>
          </p:cNvPr>
          <p:cNvCxnSpPr>
            <a:cxnSpLocks/>
          </p:cNvCxnSpPr>
          <p:nvPr userDrawn="1"/>
        </p:nvCxnSpPr>
        <p:spPr>
          <a:xfrm>
            <a:off x="1595120" y="236516"/>
            <a:ext cx="1059688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2854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스템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C69C49E-591F-A25A-0F07-33C6C45897F8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F56FE84-2D18-B2CF-729F-49D457F98C1A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50DDE66-9FF8-55B2-E90E-23C0A4C5D8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7134854-C723-3900-0E78-E51CCB60CC6C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2" y="1412606"/>
            <a:ext cx="489236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43E597F-DE47-9DF8-0487-A33571F5B9FD}"/>
              </a:ext>
            </a:extLst>
          </p:cNvPr>
          <p:cNvSpPr>
            <a:spLocks/>
          </p:cNvSpPr>
          <p:nvPr userDrawn="1"/>
        </p:nvSpPr>
        <p:spPr>
          <a:xfrm>
            <a:off x="0" y="2376909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C552718-5E76-0F37-5BE0-E8900CB94978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CD2332C0-405E-C7A2-4108-933BA85FBA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8C8E603E-C87B-66B8-94B2-7CE1D00970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B76CA1E-5F04-5289-11C1-F228E94E6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8AB0637-0179-0EE0-0636-6B71872C57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B016D44-6D74-D699-8E41-DDA30F6B829F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0504B7-C587-A735-F9EF-9C0A3C28F87A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3A65A4-7011-C219-97EF-4A341C5C113E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F1B26B7-C64C-9401-D3E4-AE1560F015F8}"/>
              </a:ext>
            </a:extLst>
          </p:cNvPr>
          <p:cNvCxnSpPr>
            <a:cxnSpLocks/>
          </p:cNvCxnSpPr>
          <p:nvPr userDrawn="1"/>
        </p:nvCxnSpPr>
        <p:spPr>
          <a:xfrm>
            <a:off x="1595120" y="236516"/>
            <a:ext cx="1059688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8925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전회예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355BCAF2-C097-30ED-2C15-BEDD6DB7CD08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316B56D-241C-FFA5-82BD-B5A852C36152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13E42D7-4685-DB8F-A288-D1F0C4CD95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C087249-AB07-25D4-93E8-806137EB1BE3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2" y="1412606"/>
            <a:ext cx="489236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3799066-0B6D-ECC6-5B61-1F20D5A3137F}"/>
              </a:ext>
            </a:extLst>
          </p:cNvPr>
          <p:cNvSpPr>
            <a:spLocks/>
          </p:cNvSpPr>
          <p:nvPr userDrawn="1"/>
        </p:nvSpPr>
        <p:spPr>
          <a:xfrm>
            <a:off x="0" y="2900961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0BB7C0-26AD-BBF0-8CE2-605218BD4654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BFF09FE3-E9C9-6DE4-D7B4-68EE9F1AF5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75E208E-68E8-D1CD-0F8E-483C85C4D9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B5232A9-032D-6F46-C3B5-89F94F394E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853DA31-C890-9EC7-3D1D-F0F8BA1DD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3E4E12A-6A9F-4F7C-31E9-9ACF7E421E8D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7A6265-D6D0-05A4-389E-8C82551CAA4A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51AE37-313D-1357-ABB2-90C32511C968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384724BE-CA66-331B-EF1A-1626F62538F0}"/>
              </a:ext>
            </a:extLst>
          </p:cNvPr>
          <p:cNvCxnSpPr>
            <a:cxnSpLocks/>
          </p:cNvCxnSpPr>
          <p:nvPr userDrawn="1"/>
        </p:nvCxnSpPr>
        <p:spPr>
          <a:xfrm>
            <a:off x="1595120" y="236516"/>
            <a:ext cx="1059688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626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개선사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9AB639-7B1E-34EE-9507-B526B3656324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54DB61F-F9AF-CC0A-65CB-AF1C9CC542CC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18D4658-4883-0537-77FC-73CE2ADC9DF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14BBC3B-BD91-F1D7-A2C8-0F2DF0756B2A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2" y="1412606"/>
            <a:ext cx="489236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A56A3D8-76BD-6FED-E3EC-D00B79185253}"/>
              </a:ext>
            </a:extLst>
          </p:cNvPr>
          <p:cNvSpPr>
            <a:spLocks/>
          </p:cNvSpPr>
          <p:nvPr userDrawn="1"/>
        </p:nvSpPr>
        <p:spPr>
          <a:xfrm>
            <a:off x="0" y="3457533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A78709D-62FB-F0D3-2F7B-570C618EE5DB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C2BAE24E-8742-EB17-A59B-A17C3CB7BA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0E9818AA-BDDF-C550-2D4B-B46BA5D8B6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5ACF41B-4D3A-FF45-6FB5-6523798E4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084C925-F110-EC7D-7DE6-31CD2F2B0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C7A8AF2-66D7-1306-18AA-8EA583899316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99481C-9C7B-3B06-5FC1-47B81599A36C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936242-32A9-006F-8529-B64D996B7270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735FD8B-22B9-F87E-1201-A8772EED9C48}"/>
              </a:ext>
            </a:extLst>
          </p:cNvPr>
          <p:cNvCxnSpPr>
            <a:cxnSpLocks/>
          </p:cNvCxnSpPr>
          <p:nvPr userDrawn="1"/>
        </p:nvCxnSpPr>
        <p:spPr>
          <a:xfrm>
            <a:off x="1595120" y="236516"/>
            <a:ext cx="1059688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156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9C9C82-744B-BD84-72C0-8E6E57209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B6D3D0-9CF3-2EDB-7C8B-033F6B51E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FC6652-30F5-AA77-53BA-94C2F2605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ABBEF-3A66-4EDA-82FD-36CD13E39C1E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6EEF59-A583-E070-8A00-436A12116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0DF60C13-7099-FBE7-3092-98801AC62E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defRPr>
            </a:lvl1pPr>
          </a:lstStyle>
          <a:p>
            <a:r>
              <a:rPr lang="en-US" altLang="ko-KR" dirty="0"/>
              <a:t>p. &lt;#&gt;/20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71691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3D1823-640F-6EB5-CB57-CE4C1E204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7B4157-2747-AEC2-886B-03B8C78D06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3B76D2-0513-79B3-71ED-3D687672E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A70596-5114-61B6-35DE-495189E6D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A3179-E8A8-4EAA-8BCC-23E75FA148A0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A3551B-F80F-C999-F22C-59FF4E863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F5DFAA4A-0553-66E7-9C06-BD791AC60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2484" y="6657181"/>
            <a:ext cx="2743200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defRPr>
            </a:lvl1pPr>
          </a:lstStyle>
          <a:p>
            <a:r>
              <a:rPr lang="en-US" altLang="ko-KR" dirty="0"/>
              <a:t>p. &lt;#&gt;/20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7737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B707B6C-2D02-BF72-6EA1-1A9575015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D32B8B-B287-22F6-B03D-FB8C88542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C6E1C4-1BA2-393B-9908-ECA11F92D4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C0F441-5CE1-4B59-8EBB-432B3AF1BE37}" type="datetime1">
              <a:rPr lang="ko-KR" altLang="en-US" smtClean="0"/>
              <a:t>2024-10-17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002DF7-C29B-7B3F-16D9-DF37149CE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68946B7F-AF2D-0B7E-DD16-2CD7D9BDE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6536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4" r:id="rId4"/>
    <p:sldLayoutId id="2147483663" r:id="rId5"/>
    <p:sldLayoutId id="2147483662" r:id="rId6"/>
    <p:sldLayoutId id="2147483661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5.png"/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12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11" Type="http://schemas.openxmlformats.org/officeDocument/2006/relationships/image" Target="../media/image13.png"/><Relationship Id="rId5" Type="http://schemas.microsoft.com/office/2007/relationships/hdphoto" Target="../media/hdphoto3.wdp"/><Relationship Id="rId10" Type="http://schemas.microsoft.com/office/2007/relationships/hdphoto" Target="../media/hdphoto4.wdp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구름, 페인팅, 안개, 경치이(가) 표시된 사진&#10;&#10;자동 생성된 설명">
            <a:extLst>
              <a:ext uri="{FF2B5EF4-FFF2-40B4-BE49-F238E27FC236}">
                <a16:creationId xmlns:a16="http://schemas.microsoft.com/office/drawing/2014/main" id="{C53E3A68-04D0-BB3E-ECE3-9A4B05F1F64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260793-D131-395B-C199-8C43087D8353}"/>
              </a:ext>
            </a:extLst>
          </p:cNvPr>
          <p:cNvSpPr txBox="1"/>
          <p:nvPr/>
        </p:nvSpPr>
        <p:spPr>
          <a:xfrm>
            <a:off x="4729280" y="2723748"/>
            <a:ext cx="2733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전회 역기획서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4C4C6-7A6A-0627-11B1-1388C81BFBAE}"/>
              </a:ext>
            </a:extLst>
          </p:cNvPr>
          <p:cNvSpPr txBox="1"/>
          <p:nvPr/>
        </p:nvSpPr>
        <p:spPr>
          <a:xfrm>
            <a:off x="4285890" y="6117023"/>
            <a:ext cx="3620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Cinzel" panose="00000500000000000000" pitchFamily="50" charset="0"/>
              </a:rPr>
              <a:t> 2024 Nexon tutorial / Hong Jin Sun</a:t>
            </a:r>
            <a:endParaRPr lang="ko-KR" altLang="en-US" sz="14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Cinzel" panose="00000500000000000000" pitchFamily="50" charset="0"/>
            </a:endParaRPr>
          </a:p>
        </p:txBody>
      </p:sp>
      <p:pic>
        <p:nvPicPr>
          <p:cNvPr id="9" name="그림 8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571D97DB-7F2B-8EED-C1B5-AA438CDC0C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488437"/>
            <a:ext cx="7886700" cy="1200150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571423A-97A2-5B90-D5BA-82BE04068502}"/>
              </a:ext>
            </a:extLst>
          </p:cNvPr>
          <p:cNvGrpSpPr/>
          <p:nvPr/>
        </p:nvGrpSpPr>
        <p:grpSpPr>
          <a:xfrm>
            <a:off x="4045177" y="4323847"/>
            <a:ext cx="4101646" cy="513993"/>
            <a:chOff x="4045177" y="4323847"/>
            <a:chExt cx="4101646" cy="513993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4761C06-5877-963F-B83C-D66F02E6A38A}"/>
                </a:ext>
              </a:extLst>
            </p:cNvPr>
            <p:cNvSpPr/>
            <p:nvPr/>
          </p:nvSpPr>
          <p:spPr>
            <a:xfrm>
              <a:off x="4045177" y="4323847"/>
              <a:ext cx="4101646" cy="513993"/>
            </a:xfrm>
            <a:prstGeom prst="ellipse">
              <a:avLst/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0E59559-1300-2498-3B4A-0C4934036654}"/>
                </a:ext>
              </a:extLst>
            </p:cNvPr>
            <p:cNvSpPr txBox="1"/>
            <p:nvPr/>
          </p:nvSpPr>
          <p:spPr>
            <a:xfrm>
              <a:off x="4933920" y="4373027"/>
              <a:ext cx="23241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Cinzel" panose="00000500000000000000" pitchFamily="50" charset="0"/>
                  <a:ea typeface="OptimusPrinceps" panose="02000605060000020004" pitchFamily="2" charset="-127"/>
                </a:rPr>
                <a:t>Press Any Button</a:t>
              </a:r>
              <a:endParaRPr lang="ko-KR" altLang="en-US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Cinzel" panose="00000500000000000000" pitchFamily="50" charset="0"/>
                <a:ea typeface="OptimusPrinceps" panose="0200060506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728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10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7D8B030-EA70-31D1-BD7B-DCF4F6D2E06F}"/>
              </a:ext>
            </a:extLst>
          </p:cNvPr>
          <p:cNvGrpSpPr/>
          <p:nvPr/>
        </p:nvGrpSpPr>
        <p:grpSpPr>
          <a:xfrm>
            <a:off x="1992916" y="588889"/>
            <a:ext cx="2831662" cy="1362132"/>
            <a:chOff x="1992916" y="954061"/>
            <a:chExt cx="2831662" cy="136213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47AC36F-D958-2624-47A9-5D8843BD7031}"/>
                </a:ext>
              </a:extLst>
            </p:cNvPr>
            <p:cNvSpPr txBox="1"/>
            <p:nvPr/>
          </p:nvSpPr>
          <p:spPr>
            <a:xfrm>
              <a:off x="2205525" y="1454419"/>
              <a:ext cx="2595582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전회를 부여함으로써 달라지는 부분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무기의 보정 치 변경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속성 변경 등등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전투 스타일의 변화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D84BACB-31BB-C60D-DEC1-78EB607A2B01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34" name="Picture 4">
                <a:extLst>
                  <a:ext uri="{FF2B5EF4-FFF2-40B4-BE49-F238E27FC236}">
                    <a16:creationId xmlns:a16="http://schemas.microsoft.com/office/drawing/2014/main" id="{05B11613-FE4D-25A8-6819-786726D821DA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3B5D7694-F830-22B8-17D5-8765B0D47149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37" name="직사각형 36">
                  <a:extLst>
                    <a:ext uri="{FF2B5EF4-FFF2-40B4-BE49-F238E27FC236}">
                      <a16:creationId xmlns:a16="http://schemas.microsoft.com/office/drawing/2014/main" id="{D2A5B6C4-E0ED-4EBD-E3EE-E8133A019BD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38" name="직선 연결선 37">
                  <a:extLst>
                    <a:ext uri="{FF2B5EF4-FFF2-40B4-BE49-F238E27FC236}">
                      <a16:creationId xmlns:a16="http://schemas.microsoft.com/office/drawing/2014/main" id="{CE69CF1A-3CC4-ED26-D673-36E9B62199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>
                  <a:extLst>
                    <a:ext uri="{FF2B5EF4-FFF2-40B4-BE49-F238E27FC236}">
                      <a16:creationId xmlns:a16="http://schemas.microsoft.com/office/drawing/2014/main" id="{7BD5082F-4043-E6F8-516F-CB911ECEA0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26973DC-A2E0-D0BF-7AEC-494612F263EF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89639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차이점 소개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2943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11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E3498F0-A592-C9C5-5FE9-AC64BC5DA4BA}"/>
              </a:ext>
            </a:extLst>
          </p:cNvPr>
          <p:cNvGrpSpPr/>
          <p:nvPr/>
        </p:nvGrpSpPr>
        <p:grpSpPr>
          <a:xfrm>
            <a:off x="1992916" y="954061"/>
            <a:ext cx="2831662" cy="746579"/>
            <a:chOff x="1992916" y="954061"/>
            <a:chExt cx="2831662" cy="74657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C86E1F-F98D-9E48-88D9-2C9827A73CC0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CFD8349E-3C06-CC6D-E072-FE3787A3C294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6" name="Picture 4">
                <a:extLst>
                  <a:ext uri="{FF2B5EF4-FFF2-40B4-BE49-F238E27FC236}">
                    <a16:creationId xmlns:a16="http://schemas.microsoft.com/office/drawing/2014/main" id="{FE6E4473-6DCB-CF9A-A390-207A98FAD7D4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D777CFD3-01FC-D7CB-1CC3-C0EE78A7A28E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AC51FA40-1345-7E1E-E4A8-33A93B925A5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0" name="직선 연결선 9">
                  <a:extLst>
                    <a:ext uri="{FF2B5EF4-FFF2-40B4-BE49-F238E27FC236}">
                      <a16:creationId xmlns:a16="http://schemas.microsoft.com/office/drawing/2014/main" id="{1E2980D6-50DB-8DE9-DB39-491F2B943A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직선 연결선 10">
                  <a:extLst>
                    <a:ext uri="{FF2B5EF4-FFF2-40B4-BE49-F238E27FC236}">
                      <a16:creationId xmlns:a16="http://schemas.microsoft.com/office/drawing/2014/main" id="{F5BF6B7E-8690-BEDD-C5BF-5B08CEBFDB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7CFE2F7-AF29-43C4-5B67-A9AFA73248A7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복제 방법</a:t>
                </a: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27415CB-F035-DA73-55EE-82B568A0750C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FE06398C-CAD5-0823-157F-3F7B03BEE6DE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3065C5CF-F5A0-5B34-CD80-F021D7AA61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547089D9-07A7-22B2-6CB9-74E0CBD89E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771C8D-96B7-3488-7545-356BE3858B84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051891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 복제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5794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12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E18F27B-B267-A903-833F-6C1B081F1243}"/>
              </a:ext>
            </a:extLst>
          </p:cNvPr>
          <p:cNvGrpSpPr/>
          <p:nvPr/>
        </p:nvGrpSpPr>
        <p:grpSpPr>
          <a:xfrm>
            <a:off x="1992916" y="954061"/>
            <a:ext cx="4571495" cy="1362132"/>
            <a:chOff x="1992916" y="954061"/>
            <a:chExt cx="4571495" cy="13621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C110B35-52DA-E616-8F42-04D88E7D0A18}"/>
                </a:ext>
              </a:extLst>
            </p:cNvPr>
            <p:cNvSpPr txBox="1"/>
            <p:nvPr/>
          </p:nvSpPr>
          <p:spPr>
            <a:xfrm>
              <a:off x="2205525" y="1454419"/>
              <a:ext cx="435888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종류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속성 변질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보스 전투에 좋은 전회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/ 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필드 전투에 좋은 전회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/ PVP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에 좋은 전회 등등 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8C9E7DC-0E17-234A-28D3-3CDED31874C6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6" name="Picture 4">
                <a:extLst>
                  <a:ext uri="{FF2B5EF4-FFF2-40B4-BE49-F238E27FC236}">
                    <a16:creationId xmlns:a16="http://schemas.microsoft.com/office/drawing/2014/main" id="{E93B9B1C-F9FA-BA4D-CC04-1270226EF33C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DD656A55-04DA-9F15-26D4-7F4C9FADA691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9C630217-B681-2F4B-5F37-1314364A10D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0" name="직선 연결선 9">
                  <a:extLst>
                    <a:ext uri="{FF2B5EF4-FFF2-40B4-BE49-F238E27FC236}">
                      <a16:creationId xmlns:a16="http://schemas.microsoft.com/office/drawing/2014/main" id="{D1374D20-413B-10DB-F241-1856673448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직선 연결선 10">
                  <a:extLst>
                    <a:ext uri="{FF2B5EF4-FFF2-40B4-BE49-F238E27FC236}">
                      <a16:creationId xmlns:a16="http://schemas.microsoft.com/office/drawing/2014/main" id="{DC914C5E-9EF8-3FD4-1D64-437AB3046C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62D3820-8500-CD6D-FF0D-CD7A664097C9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450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종류</a:t>
                </a: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0BF84F0-BDB8-6F1C-B3E4-9AF49772EEDE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4C5F9F44-526E-D175-D3B9-960A832F16EE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3DBFA42D-5BC8-8274-0D8F-C670CC3426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08807640-BA08-A38F-4FD2-8FC3D884BD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8DD07E-5124-767F-3B3E-5B18EADC567E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255472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전회의 종류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3470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5B78E01-89DF-3758-C89A-F988A80DFF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13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33F6102-FDB3-D548-8183-5B099C2A9041}"/>
              </a:ext>
            </a:extLst>
          </p:cNvPr>
          <p:cNvGrpSpPr/>
          <p:nvPr/>
        </p:nvGrpSpPr>
        <p:grpSpPr>
          <a:xfrm>
            <a:off x="1992916" y="954061"/>
            <a:ext cx="2831662" cy="746579"/>
            <a:chOff x="1992916" y="954061"/>
            <a:chExt cx="2831662" cy="74657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4CE0F8F-4E71-62A9-67CE-CA478E76F9A0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E6001073-7F5F-8B95-CCC6-94A46EED2471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11" name="Picture 4">
                <a:extLst>
                  <a:ext uri="{FF2B5EF4-FFF2-40B4-BE49-F238E27FC236}">
                    <a16:creationId xmlns:a16="http://schemas.microsoft.com/office/drawing/2014/main" id="{D711DB96-D943-C3D1-27D0-043FB9FB984C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4F47F764-9BD9-4B0F-3151-56A3B3A068D5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D989A605-BB1F-8656-7C69-D64038986A4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0C11B356-001C-2979-2369-65B5189471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726F7FB6-9E14-4B7D-4190-3D848BD171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1A8E8E-AD10-B612-0F6C-09DFCDA06D5C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전회 부여</a:t>
                </a: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ACF924F-297E-A78C-9467-2C120B7BB498}"/>
              </a:ext>
            </a:extLst>
          </p:cNvPr>
          <p:cNvGrpSpPr/>
          <p:nvPr/>
        </p:nvGrpSpPr>
        <p:grpSpPr>
          <a:xfrm>
            <a:off x="6564916" y="954061"/>
            <a:ext cx="2831662" cy="746579"/>
            <a:chOff x="1992916" y="954061"/>
            <a:chExt cx="2831662" cy="74657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50440B9-F309-AC6E-0D89-1FF5C2A0C146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141EB763-3D46-DA5E-23C6-63E5CFE36063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61B956D6-A593-8AE4-C31C-EFA974B31C53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DCBD66B0-8119-004F-894A-22499E6043F6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B3A258DD-2743-1F11-A47C-4D0F16F7AD5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B59088B3-5852-96C6-C033-001C1A63A09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AB597974-F56E-6E8C-A0F7-1527F7F0B5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0791FE6-76F5-D9BC-26F7-30550D60BEAA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전회 복제</a:t>
                </a:r>
              </a:p>
            </p:txBody>
          </p: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07E3813-2A1D-F928-69C4-C80B15FF2B28}"/>
              </a:ext>
            </a:extLst>
          </p:cNvPr>
          <p:cNvGrpSpPr/>
          <p:nvPr/>
        </p:nvGrpSpPr>
        <p:grpSpPr>
          <a:xfrm>
            <a:off x="1992916" y="2575477"/>
            <a:ext cx="2831662" cy="746579"/>
            <a:chOff x="1992916" y="954061"/>
            <a:chExt cx="2831662" cy="74657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251C548-8942-C745-2794-7415AA50EDD7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24CB9C28-BAC5-3501-DD5F-12A4B74C3CFA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29" name="Picture 4">
                <a:extLst>
                  <a:ext uri="{FF2B5EF4-FFF2-40B4-BE49-F238E27FC236}">
                    <a16:creationId xmlns:a16="http://schemas.microsoft.com/office/drawing/2014/main" id="{85FD4E37-FF46-55D2-6AF9-B37D72942F5E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D654C5F9-EBCF-51BF-06A3-02C8719EA760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8B00E9A5-72D8-9798-2EBA-56986A3594D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33" name="직선 연결선 32">
                  <a:extLst>
                    <a:ext uri="{FF2B5EF4-FFF2-40B4-BE49-F238E27FC236}">
                      <a16:creationId xmlns:a16="http://schemas.microsoft.com/office/drawing/2014/main" id="{F9971A21-C04D-2AC0-2C54-8075068217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직선 연결선 33">
                  <a:extLst>
                    <a:ext uri="{FF2B5EF4-FFF2-40B4-BE49-F238E27FC236}">
                      <a16:creationId xmlns:a16="http://schemas.microsoft.com/office/drawing/2014/main" id="{37EC86B7-28FC-B26F-6AE0-82A3338963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E1DDC58-07BC-AAA3-212C-9CABAD07C8BB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6303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시스템 </a:t>
                </a:r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C91CDE9F-24F4-E7B0-5F73-0D7A24F2141C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DCAF68C-B5A4-9955-293F-91955EAA01C4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0D1C98C2-6916-EC56-E78C-D110448085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92A3FB94-C687-79C3-85E8-0BB13CA93C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C2412B4-A136-3C05-3F2A-4FA7894651C6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255472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시스템 설명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6074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5B78E01-89DF-3758-C89A-F988A80DFF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14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587A04D-5A84-0BCE-742B-030AA78F67F1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02DA537-6136-97EE-591A-36A7C17CD256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492000F-B9D8-F79B-2741-E382936FD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10B7F2D5-ACB5-93D6-58A6-9B4B238D4D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9353C55-B8B8-A148-AC01-4B23E7A03F46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919115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데이터 테이블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2432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1CAC341-4901-C77B-232D-39954FCF9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15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C658C5E-CC88-AFD6-6C12-243A37868A59}"/>
              </a:ext>
            </a:extLst>
          </p:cNvPr>
          <p:cNvGrpSpPr/>
          <p:nvPr/>
        </p:nvGrpSpPr>
        <p:grpSpPr>
          <a:xfrm>
            <a:off x="1992916" y="954061"/>
            <a:ext cx="2831662" cy="746579"/>
            <a:chOff x="1992916" y="954061"/>
            <a:chExt cx="2831662" cy="74657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05A699E-3A4A-16E2-E66C-E12C586FC32F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807E1D0-129B-51C8-8B3E-8335893C8E8A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11" name="Picture 4">
                <a:extLst>
                  <a:ext uri="{FF2B5EF4-FFF2-40B4-BE49-F238E27FC236}">
                    <a16:creationId xmlns:a16="http://schemas.microsoft.com/office/drawing/2014/main" id="{2D62BA23-3044-A85F-F1E9-22260D010765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5EF03021-B4A5-C36A-C7B8-3FB82BD7E319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F8215D85-0F7F-6965-CB1B-CC81E41F90E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1DDCCF9C-7CCF-527B-77B0-CC8D659BBC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01387876-E7B0-3B6B-8B7F-92310AF61E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D5700D8-F52B-F8AE-AB64-71F1D78E9AFC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215475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‘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색 잃은 </a:t>
                </a:r>
                <a:r>
                  <a:rPr lang="ko-KR" altLang="en-US" sz="1100" dirty="0" err="1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단석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’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으로 강화하는 무기</a:t>
                </a:r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B69EC57-9F6A-56CF-D9B7-04C1706C4217}"/>
              </a:ext>
            </a:extLst>
          </p:cNvPr>
          <p:cNvGrpSpPr/>
          <p:nvPr/>
        </p:nvGrpSpPr>
        <p:grpSpPr>
          <a:xfrm>
            <a:off x="1992916" y="3626141"/>
            <a:ext cx="5068425" cy="746579"/>
            <a:chOff x="1992916" y="954061"/>
            <a:chExt cx="5068425" cy="746579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6A54A17-12AB-9D62-DACC-1906A7A1FC7E}"/>
                </a:ext>
              </a:extLst>
            </p:cNvPr>
            <p:cNvSpPr txBox="1"/>
            <p:nvPr/>
          </p:nvSpPr>
          <p:spPr>
            <a:xfrm>
              <a:off x="2205525" y="1454419"/>
              <a:ext cx="48558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무기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‘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시산 </a:t>
              </a:r>
              <a:r>
                <a:rPr lang="ko-KR" altLang="en-US" sz="1000" dirty="0" err="1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혈하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‘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의 전투 기술인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‘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시체 더미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’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는 전회로 부여 및 복제가 불가능 합니다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1D264104-E5D6-FB97-7AC1-BC411EDD86FF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38" name="Picture 4">
                <a:extLst>
                  <a:ext uri="{FF2B5EF4-FFF2-40B4-BE49-F238E27FC236}">
                    <a16:creationId xmlns:a16="http://schemas.microsoft.com/office/drawing/2014/main" id="{A1182E0F-70D2-DD69-B4C5-9141D3CAA254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67E3E498-7C16-1C5D-F4C4-886D9E7DD996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32627E8A-5A1C-7861-41EF-F67714E8877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42" name="직선 연결선 41">
                  <a:extLst>
                    <a:ext uri="{FF2B5EF4-FFF2-40B4-BE49-F238E27FC236}">
                      <a16:creationId xmlns:a16="http://schemas.microsoft.com/office/drawing/2014/main" id="{145DC2F1-2120-511E-C6B3-EE04737B7F4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2">
                  <a:extLst>
                    <a:ext uri="{FF2B5EF4-FFF2-40B4-BE49-F238E27FC236}">
                      <a16:creationId xmlns:a16="http://schemas.microsoft.com/office/drawing/2014/main" id="{3274B873-5EA3-D6DA-2CEE-A97FDAD8AF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7EEBF52-64A9-FC2D-9B1E-1E08B8AD90B5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25386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예시 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1) 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시체 더미</a:t>
                </a: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718915B-97A8-5FC5-43E5-52540B150E1D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2DE638C-BA69-EFC2-0859-4BB42564FC15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5B0C098-54DB-AA22-8CDC-CFE6212E86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6C91BDEB-21C6-1F41-0C41-E870F9C5EF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699EDF1-A0F2-1E9B-E0A9-C37A2901E893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2839239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부여 및 복제가 불가능한 전회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884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1CAC341-4901-C77B-232D-39954FCF9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16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C658C5E-CC88-AFD6-6C12-243A37868A59}"/>
              </a:ext>
            </a:extLst>
          </p:cNvPr>
          <p:cNvGrpSpPr/>
          <p:nvPr/>
        </p:nvGrpSpPr>
        <p:grpSpPr>
          <a:xfrm>
            <a:off x="1992916" y="954061"/>
            <a:ext cx="2831662" cy="746579"/>
            <a:chOff x="1992916" y="954061"/>
            <a:chExt cx="2831662" cy="74657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05A699E-3A4A-16E2-E66C-E12C586FC32F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807E1D0-129B-51C8-8B3E-8335893C8E8A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11" name="Picture 4">
                <a:extLst>
                  <a:ext uri="{FF2B5EF4-FFF2-40B4-BE49-F238E27FC236}">
                    <a16:creationId xmlns:a16="http://schemas.microsoft.com/office/drawing/2014/main" id="{2D62BA23-3044-A85F-F1E9-22260D010765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5EF03021-B4A5-C36A-C7B8-3FB82BD7E319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F8215D85-0F7F-6965-CB1B-CC81E41F90E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1DDCCF9C-7CCF-527B-77B0-CC8D659BBC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01387876-E7B0-3B6B-8B7F-92310AF61E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D5700D8-F52B-F8AE-AB64-71F1D78E9AFC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전투 기술</a:t>
                </a:r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197FEAC-5D90-72DA-DE31-DCA53F4933A1}"/>
              </a:ext>
            </a:extLst>
          </p:cNvPr>
          <p:cNvGrpSpPr/>
          <p:nvPr/>
        </p:nvGrpSpPr>
        <p:grpSpPr>
          <a:xfrm>
            <a:off x="6615716" y="954061"/>
            <a:ext cx="2831662" cy="746579"/>
            <a:chOff x="1992916" y="954061"/>
            <a:chExt cx="2831662" cy="746579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C51FA91-88D1-6E58-5989-65839D415EBB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AF474CE-D98D-3C4B-6523-F22BB3631D6F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38" name="Picture 4">
                <a:extLst>
                  <a:ext uri="{FF2B5EF4-FFF2-40B4-BE49-F238E27FC236}">
                    <a16:creationId xmlns:a16="http://schemas.microsoft.com/office/drawing/2014/main" id="{B71A73FF-F216-1B9B-5980-32F232A7A645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546E786C-8AA3-4CAC-DF49-8EDA5DD0EE35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ADEBC365-D69B-8C90-F3CB-55BEB5331BF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42" name="직선 연결선 41">
                  <a:extLst>
                    <a:ext uri="{FF2B5EF4-FFF2-40B4-BE49-F238E27FC236}">
                      <a16:creationId xmlns:a16="http://schemas.microsoft.com/office/drawing/2014/main" id="{EF28DDB8-CEA5-4AF3-6092-A5F058794B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2">
                  <a:extLst>
                    <a:ext uri="{FF2B5EF4-FFF2-40B4-BE49-F238E27FC236}">
                      <a16:creationId xmlns:a16="http://schemas.microsoft.com/office/drawing/2014/main" id="{B23BEF6D-2F79-338E-C0BE-5283D30A83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F3C6697-095E-D9AC-9A63-F899898050FB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450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속성</a:t>
                </a: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B663664-5828-C9DF-06FE-3479324F420C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4C1FC9E4-E66A-7FEA-F5FC-487484D7D478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E921D2D-33CD-1ACE-2166-86D7FFC49C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89B68C6F-8596-DFFE-B81B-FB17BC4FCC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E5EBC48-5DA8-8F1E-B9F7-5751FA6B49AA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2379177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부여에 제한이 있는 전회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5933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5B1BE3C-03E2-6C1F-241F-CCA5D5A08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17</a:t>
            </a:fld>
            <a:r>
              <a:rPr lang="en-US" altLang="ko-KR"/>
              <a:t>/20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EABF16-B9A5-02A3-A205-7B4E2E78F7EC}"/>
              </a:ext>
            </a:extLst>
          </p:cNvPr>
          <p:cNvSpPr txBox="1"/>
          <p:nvPr/>
        </p:nvSpPr>
        <p:spPr>
          <a:xfrm>
            <a:off x="2533919" y="2033155"/>
            <a:ext cx="8398453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현재 문제점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1)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획득 난이도에 상관없이 전회의 성능이 정해진다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. -&gt;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획득 난이도가 높을 수록 전회의 성능이 좋아야 동기부여 및 획득 시 성취감아 증가한다고 생각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2)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다양한 컨텐츠와의 연관성이 떨어진다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. -&gt;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전회로 </a:t>
            </a:r>
            <a:r>
              <a:rPr lang="ko-KR" altLang="en-US" sz="1000" dirty="0" err="1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파훼할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 수 있는 함정 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or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컨텐츠 클리어를 위해 필요한 전회 등등 컨텐츠와의 연관성을 높임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개선 사항의 목적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228600" indent="-228600">
              <a:buAutoNum type="arabicParenR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적극적으로 전회를 바꿔가며 사용하도록 유도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228600" indent="-228600">
              <a:buAutoNum type="arabicParenR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전회를 많이 사용할 수록 </a:t>
            </a:r>
            <a:r>
              <a:rPr lang="ko-KR" altLang="en-US" sz="1000" dirty="0" err="1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강해짐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.</a:t>
            </a:r>
          </a:p>
          <a:p>
            <a:pPr marL="228600" indent="-228600">
              <a:buAutoNum type="arabicParenR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성취감 제공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228600" indent="-228600">
              <a:buAutoNum type="arabicParenR"/>
            </a:pP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228600" indent="-228600">
              <a:buAutoNum type="arabicParenR"/>
            </a:pP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전회 사용에 대한 업적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시스템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?</a:t>
            </a:r>
            <a:b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</a:b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Ex)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어떤 전회를 사용하여 적 처치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무기에 특정 전회 부여 시 특별한 능력 발동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?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전회 숙련도 도입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? </a:t>
            </a:r>
          </a:p>
          <a:p>
            <a:pPr marL="171450" indent="-171450">
              <a:buFontTx/>
              <a:buChar char="-"/>
            </a:pP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301C21A-B9FD-CBDF-565A-D57FF9FAD3B8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1BC32FC-C46F-E8F2-FA21-9E91CA013A44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05B2701-4B0B-CF63-4A05-912FE4A38A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FD4C2840-F65D-0F33-40D2-02F2E0A18E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E29451-CECD-49D0-1E76-8CE366ED596A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972015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문제점 및 개선 방안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09050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13271B4B-C487-7F2C-9A2C-7DBE0AA185CC}"/>
              </a:ext>
            </a:extLst>
          </p:cNvPr>
          <p:cNvGrpSpPr/>
          <p:nvPr/>
        </p:nvGrpSpPr>
        <p:grpSpPr>
          <a:xfrm>
            <a:off x="811698" y="2926414"/>
            <a:ext cx="10568605" cy="1134058"/>
            <a:chOff x="917880" y="2926414"/>
            <a:chExt cx="10568605" cy="11340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1FF7143-4FD2-6778-721A-1127EBA36C1D}"/>
                </a:ext>
              </a:extLst>
            </p:cNvPr>
            <p:cNvSpPr/>
            <p:nvPr/>
          </p:nvSpPr>
          <p:spPr>
            <a:xfrm>
              <a:off x="958440" y="2926414"/>
              <a:ext cx="10487484" cy="1015664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19CCC01-3141-AE1B-433D-6D12C88ECA2B}"/>
                </a:ext>
              </a:extLst>
            </p:cNvPr>
            <p:cNvSpPr txBox="1"/>
            <p:nvPr/>
          </p:nvSpPr>
          <p:spPr>
            <a:xfrm>
              <a:off x="2809266" y="3044809"/>
              <a:ext cx="67858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0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Regular" panose="020B0600000101010101" pitchFamily="50" charset="-127"/>
                  <a:ea typeface="빛의 계승자 Regular" panose="020B0600000101010101" pitchFamily="50" charset="-127"/>
                </a:rPr>
                <a:t>End Of Document</a:t>
              </a:r>
              <a:endParaRPr lang="ko-KR" altLang="en-US" sz="6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7E5034E6-0444-8EA3-06D8-BF99AB1E0B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7880" y="3920553"/>
              <a:ext cx="10568605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6421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그림 35" descr="어둠, 밤이(가) 표시된 사진&#10;&#10;자동 생성된 설명">
            <a:extLst>
              <a:ext uri="{FF2B5EF4-FFF2-40B4-BE49-F238E27FC236}">
                <a16:creationId xmlns:a16="http://schemas.microsoft.com/office/drawing/2014/main" id="{96E5BF46-CAB5-B761-F857-70842B94FF5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7" t="6583" r="26748" b="6362"/>
          <a:stretch/>
        </p:blipFill>
        <p:spPr>
          <a:xfrm>
            <a:off x="6096000" y="701425"/>
            <a:ext cx="5461352" cy="596486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21E40F9-1C2D-34A7-10B5-F878AF99E4B9}"/>
              </a:ext>
            </a:extLst>
          </p:cNvPr>
          <p:cNvSpPr txBox="1"/>
          <p:nvPr/>
        </p:nvSpPr>
        <p:spPr>
          <a:xfrm>
            <a:off x="1417782" y="829038"/>
            <a:ext cx="2997200" cy="104644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altLang="ko-KR" sz="6800" b="1" dirty="0">
                <a:ln>
                  <a:solidFill>
                    <a:srgbClr val="D1B973"/>
                  </a:solidFill>
                </a:ln>
                <a:gradFill>
                  <a:gsLst>
                    <a:gs pos="20000">
                      <a:srgbClr val="E8DFC2">
                        <a:lumMod val="98000"/>
                        <a:lumOff val="2000"/>
                      </a:srgbClr>
                    </a:gs>
                    <a:gs pos="2000">
                      <a:srgbClr val="F2EDDE"/>
                    </a:gs>
                    <a:gs pos="60000">
                      <a:srgbClr val="D1B973"/>
                    </a:gs>
                    <a:gs pos="40000">
                      <a:srgbClr val="E6D9B4"/>
                    </a:gs>
                    <a:gs pos="76000">
                      <a:srgbClr val="D1B973"/>
                    </a:gs>
                    <a:gs pos="100000">
                      <a:srgbClr val="E6D9B4"/>
                    </a:gs>
                  </a:gsLst>
                  <a:path path="circle">
                    <a:fillToRect l="50000" t="50000" r="50000" b="50000"/>
                  </a:path>
                </a:gradFill>
                <a:effectLst>
                  <a:glow rad="635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INDEX</a:t>
            </a:r>
            <a:endParaRPr lang="ko-KR" altLang="en-US" sz="6800" b="1" dirty="0">
              <a:ln>
                <a:solidFill>
                  <a:srgbClr val="D1B973"/>
                </a:solidFill>
              </a:ln>
              <a:gradFill>
                <a:gsLst>
                  <a:gs pos="20000">
                    <a:srgbClr val="E8DFC2">
                      <a:lumMod val="98000"/>
                      <a:lumOff val="2000"/>
                    </a:srgbClr>
                  </a:gs>
                  <a:gs pos="2000">
                    <a:srgbClr val="F2EDDE"/>
                  </a:gs>
                  <a:gs pos="60000">
                    <a:srgbClr val="D1B973"/>
                  </a:gs>
                  <a:gs pos="40000">
                    <a:srgbClr val="E6D9B4"/>
                  </a:gs>
                  <a:gs pos="76000">
                    <a:srgbClr val="D1B973"/>
                  </a:gs>
                  <a:gs pos="100000">
                    <a:srgbClr val="E6D9B4"/>
                  </a:gs>
                </a:gsLst>
                <a:path path="circle">
                  <a:fillToRect l="50000" t="50000" r="50000" b="50000"/>
                </a:path>
              </a:gradFill>
              <a:effectLst>
                <a:glow rad="63500">
                  <a:schemeClr val="tx1">
                    <a:alpha val="60000"/>
                  </a:schemeClr>
                </a:glow>
              </a:effectLst>
              <a:latin typeface="빛의 계승자 Regular" panose="020B0600000101010101" pitchFamily="50" charset="-127"/>
              <a:ea typeface="빛의 계승자 Regular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DDB2820-4A4C-54B4-AF0A-55E5617FC368}"/>
              </a:ext>
            </a:extLst>
          </p:cNvPr>
          <p:cNvGrpSpPr/>
          <p:nvPr/>
        </p:nvGrpSpPr>
        <p:grpSpPr>
          <a:xfrm>
            <a:off x="1924691" y="2592890"/>
            <a:ext cx="1590499" cy="3163543"/>
            <a:chOff x="5179726" y="3174787"/>
            <a:chExt cx="1590499" cy="316354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A7554A-FA64-F1C3-C7AB-E739657CD663}"/>
                </a:ext>
              </a:extLst>
            </p:cNvPr>
            <p:cNvSpPr txBox="1"/>
            <p:nvPr/>
          </p:nvSpPr>
          <p:spPr>
            <a:xfrm>
              <a:off x="5179726" y="4556503"/>
              <a:ext cx="12570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3.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시스템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E944362-EC0C-F37B-E238-66905C9A505E}"/>
                </a:ext>
              </a:extLst>
            </p:cNvPr>
            <p:cNvSpPr txBox="1"/>
            <p:nvPr/>
          </p:nvSpPr>
          <p:spPr>
            <a:xfrm>
              <a:off x="5192549" y="5247361"/>
              <a:ext cx="15776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4.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예외 사항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91460A9-1988-7044-658B-4C4ABAD8E528}"/>
                </a:ext>
              </a:extLst>
            </p:cNvPr>
            <p:cNvSpPr txBox="1"/>
            <p:nvPr/>
          </p:nvSpPr>
          <p:spPr>
            <a:xfrm>
              <a:off x="5179726" y="3865645"/>
              <a:ext cx="12570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2.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컨텐츠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19CCC01-3141-AE1B-433D-6D12C88ECA2B}"/>
                </a:ext>
              </a:extLst>
            </p:cNvPr>
            <p:cNvSpPr txBox="1"/>
            <p:nvPr/>
          </p:nvSpPr>
          <p:spPr>
            <a:xfrm>
              <a:off x="5220602" y="3174787"/>
              <a:ext cx="10021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1.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개요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CE4A983-0CD9-F614-C8AA-DE6D1AA64196}"/>
                </a:ext>
              </a:extLst>
            </p:cNvPr>
            <p:cNvSpPr txBox="1"/>
            <p:nvPr/>
          </p:nvSpPr>
          <p:spPr>
            <a:xfrm>
              <a:off x="5192549" y="5938220"/>
              <a:ext cx="15776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5.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개선 사항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1535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슬라이드 번호 개체 틀 21">
            <a:extLst>
              <a:ext uri="{FF2B5EF4-FFF2-40B4-BE49-F238E27FC236}">
                <a16:creationId xmlns:a16="http://schemas.microsoft.com/office/drawing/2014/main" id="{90D289AE-0582-ACB5-D7DF-D047A2950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3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9F2CC47-802D-204A-0C3A-FDC2C897CF32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0442B5F-0C67-0392-9941-4E47F3013860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18E75AE0-0CC8-DDFD-A838-2520BF641D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D23C8A04-CEC4-1D92-9982-792BC1C419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7655D1D-E793-35FA-6F39-9F5166483300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051891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기획 의도</a:t>
              </a: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6734103-FEBB-0560-013E-3922ED28C3F9}"/>
              </a:ext>
            </a:extLst>
          </p:cNvPr>
          <p:cNvSpPr>
            <a:spLocks/>
          </p:cNvSpPr>
          <p:nvPr/>
        </p:nvSpPr>
        <p:spPr>
          <a:xfrm>
            <a:off x="11909965" y="988246"/>
            <a:ext cx="46800" cy="4896000"/>
          </a:xfrm>
          <a:prstGeom prst="rect">
            <a:avLst/>
          </a:prstGeom>
          <a:solidFill>
            <a:srgbClr val="676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50" name="화살표: 오른쪽 3149">
            <a:extLst>
              <a:ext uri="{FF2B5EF4-FFF2-40B4-BE49-F238E27FC236}">
                <a16:creationId xmlns:a16="http://schemas.microsoft.com/office/drawing/2014/main" id="{A2D04C6C-3AAA-83C3-A8D5-39808BFB3E18}"/>
              </a:ext>
            </a:extLst>
          </p:cNvPr>
          <p:cNvSpPr/>
          <p:nvPr/>
        </p:nvSpPr>
        <p:spPr>
          <a:xfrm rot="5400000">
            <a:off x="6456286" y="4785196"/>
            <a:ext cx="571625" cy="283141"/>
          </a:xfrm>
          <a:prstGeom prst="rightArrow">
            <a:avLst/>
          </a:prstGeom>
          <a:solidFill>
            <a:srgbClr val="39382E"/>
          </a:solidFill>
          <a:ln w="12700">
            <a:solidFill>
              <a:schemeClr val="bg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68" name="그룹 3167">
            <a:extLst>
              <a:ext uri="{FF2B5EF4-FFF2-40B4-BE49-F238E27FC236}">
                <a16:creationId xmlns:a16="http://schemas.microsoft.com/office/drawing/2014/main" id="{586508A7-1E23-7DB6-8A7B-7EC8B8041CE3}"/>
              </a:ext>
            </a:extLst>
          </p:cNvPr>
          <p:cNvGrpSpPr/>
          <p:nvPr/>
        </p:nvGrpSpPr>
        <p:grpSpPr>
          <a:xfrm>
            <a:off x="2236176" y="947078"/>
            <a:ext cx="2824387" cy="3389003"/>
            <a:chOff x="2236176" y="947078"/>
            <a:chExt cx="2824387" cy="3389003"/>
          </a:xfrm>
        </p:grpSpPr>
        <p:sp>
          <p:nvSpPr>
            <p:cNvPr id="3161" name="직사각형 3160">
              <a:extLst>
                <a:ext uri="{FF2B5EF4-FFF2-40B4-BE49-F238E27FC236}">
                  <a16:creationId xmlns:a16="http://schemas.microsoft.com/office/drawing/2014/main" id="{FD470994-0BFE-1AA4-0828-61D53C04271E}"/>
                </a:ext>
              </a:extLst>
            </p:cNvPr>
            <p:cNvSpPr>
              <a:spLocks/>
            </p:cNvSpPr>
            <p:nvPr/>
          </p:nvSpPr>
          <p:spPr>
            <a:xfrm>
              <a:off x="2236178" y="1340548"/>
              <a:ext cx="2824385" cy="1738571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62" name="직사각형 3161">
              <a:extLst>
                <a:ext uri="{FF2B5EF4-FFF2-40B4-BE49-F238E27FC236}">
                  <a16:creationId xmlns:a16="http://schemas.microsoft.com/office/drawing/2014/main" id="{CF4BB8AC-0245-8F99-1275-FAB05AB2B28C}"/>
                </a:ext>
              </a:extLst>
            </p:cNvPr>
            <p:cNvSpPr>
              <a:spLocks/>
            </p:cNvSpPr>
            <p:nvPr/>
          </p:nvSpPr>
          <p:spPr>
            <a:xfrm>
              <a:off x="2236177" y="947078"/>
              <a:ext cx="2824385" cy="392234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63" name="직사각형 3162">
              <a:extLst>
                <a:ext uri="{FF2B5EF4-FFF2-40B4-BE49-F238E27FC236}">
                  <a16:creationId xmlns:a16="http://schemas.microsoft.com/office/drawing/2014/main" id="{77999BCE-8F54-E259-B8F4-3EE383FF7AE9}"/>
                </a:ext>
              </a:extLst>
            </p:cNvPr>
            <p:cNvSpPr>
              <a:spLocks/>
            </p:cNvSpPr>
            <p:nvPr/>
          </p:nvSpPr>
          <p:spPr>
            <a:xfrm>
              <a:off x="2236176" y="3079637"/>
              <a:ext cx="2824385" cy="1256444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8F35C136-DC84-C5B5-9DD9-070939B42A1A}"/>
                </a:ext>
              </a:extLst>
            </p:cNvPr>
            <p:cNvGrpSpPr/>
            <p:nvPr/>
          </p:nvGrpSpPr>
          <p:grpSpPr>
            <a:xfrm>
              <a:off x="2398459" y="1025165"/>
              <a:ext cx="2507625" cy="3113581"/>
              <a:chOff x="2167856" y="1025165"/>
              <a:chExt cx="2507625" cy="3113581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D3824A55-A762-6946-7053-FF1885D65F01}"/>
                  </a:ext>
                </a:extLst>
              </p:cNvPr>
              <p:cNvGrpSpPr/>
              <p:nvPr/>
            </p:nvGrpSpPr>
            <p:grpSpPr>
              <a:xfrm>
                <a:off x="2167856" y="1393756"/>
                <a:ext cx="2499705" cy="1509780"/>
                <a:chOff x="2167856" y="1393756"/>
                <a:chExt cx="2499705" cy="1509780"/>
              </a:xfrm>
            </p:grpSpPr>
            <p:grpSp>
              <p:nvGrpSpPr>
                <p:cNvPr id="15" name="그룹 14">
                  <a:extLst>
                    <a:ext uri="{FF2B5EF4-FFF2-40B4-BE49-F238E27FC236}">
                      <a16:creationId xmlns:a16="http://schemas.microsoft.com/office/drawing/2014/main" id="{A1112715-ADEA-F640-3D6F-B9DAFAE1EA59}"/>
                    </a:ext>
                  </a:extLst>
                </p:cNvPr>
                <p:cNvGrpSpPr/>
                <p:nvPr/>
              </p:nvGrpSpPr>
              <p:grpSpPr>
                <a:xfrm>
                  <a:off x="2167856" y="1399590"/>
                  <a:ext cx="1073729" cy="1503946"/>
                  <a:chOff x="2167856" y="1487877"/>
                  <a:chExt cx="1073729" cy="1503946"/>
                </a:xfrm>
              </p:grpSpPr>
              <p:sp>
                <p:nvSpPr>
                  <p:cNvPr id="3084" name="직사각형 3083">
                    <a:extLst>
                      <a:ext uri="{FF2B5EF4-FFF2-40B4-BE49-F238E27FC236}">
                        <a16:creationId xmlns:a16="http://schemas.microsoft.com/office/drawing/2014/main" id="{40E3ADC1-FF20-D95F-F057-B300B98D8B11}"/>
                      </a:ext>
                    </a:extLst>
                  </p:cNvPr>
                  <p:cNvSpPr/>
                  <p:nvPr/>
                </p:nvSpPr>
                <p:spPr>
                  <a:xfrm>
                    <a:off x="2167856" y="1755398"/>
                    <a:ext cx="1073729" cy="123642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39382E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grpSp>
                <p:nvGrpSpPr>
                  <p:cNvPr id="3087" name="그룹 3086">
                    <a:extLst>
                      <a:ext uri="{FF2B5EF4-FFF2-40B4-BE49-F238E27FC236}">
                        <a16:creationId xmlns:a16="http://schemas.microsoft.com/office/drawing/2014/main" id="{EA7051DA-EAE9-7983-3F7D-A3B3C6452EF3}"/>
                      </a:ext>
                    </a:extLst>
                  </p:cNvPr>
                  <p:cNvGrpSpPr/>
                  <p:nvPr/>
                </p:nvGrpSpPr>
                <p:grpSpPr>
                  <a:xfrm>
                    <a:off x="2196571" y="1487877"/>
                    <a:ext cx="1016298" cy="1471084"/>
                    <a:chOff x="6414848" y="1491993"/>
                    <a:chExt cx="1016298" cy="1471084"/>
                  </a:xfrm>
                </p:grpSpPr>
                <p:pic>
                  <p:nvPicPr>
                    <p:cNvPr id="3085" name="그림 3084" descr="텍스트, 종이 클립, 디자인, 일러스트레이션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989A8B1E-176C-1C81-7C9F-96203D0EFE1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3815" b="39713"/>
                    <a:stretch/>
                  </p:blipFill>
                  <p:spPr>
                    <a:xfrm>
                      <a:off x="6414848" y="1726652"/>
                      <a:ext cx="1016298" cy="123642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086" name="TextBox 3085">
                      <a:extLst>
                        <a:ext uri="{FF2B5EF4-FFF2-40B4-BE49-F238E27FC236}">
                          <a16:creationId xmlns:a16="http://schemas.microsoft.com/office/drawing/2014/main" id="{643AF35D-5ADC-E856-EF8D-7F7FF058A35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521286" y="1491993"/>
                      <a:ext cx="803425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[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좋은 성능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]</a:t>
                      </a:r>
                    </a:p>
                  </p:txBody>
                </p:sp>
              </p:grpSp>
            </p:grpSp>
            <p:grpSp>
              <p:nvGrpSpPr>
                <p:cNvPr id="3093" name="그룹 3092">
                  <a:extLst>
                    <a:ext uri="{FF2B5EF4-FFF2-40B4-BE49-F238E27FC236}">
                      <a16:creationId xmlns:a16="http://schemas.microsoft.com/office/drawing/2014/main" id="{B8CB021C-14C0-602A-A309-2FC6B7FFCBDF}"/>
                    </a:ext>
                  </a:extLst>
                </p:cNvPr>
                <p:cNvGrpSpPr/>
                <p:nvPr/>
              </p:nvGrpSpPr>
              <p:grpSpPr>
                <a:xfrm>
                  <a:off x="3593832" y="1393756"/>
                  <a:ext cx="1073729" cy="1509153"/>
                  <a:chOff x="8059961" y="1531226"/>
                  <a:chExt cx="1073729" cy="1509153"/>
                </a:xfrm>
              </p:grpSpPr>
              <p:sp>
                <p:nvSpPr>
                  <p:cNvPr id="3088" name="직사각형 3087">
                    <a:extLst>
                      <a:ext uri="{FF2B5EF4-FFF2-40B4-BE49-F238E27FC236}">
                        <a16:creationId xmlns:a16="http://schemas.microsoft.com/office/drawing/2014/main" id="{3E19F461-4C9D-94BF-B7A1-3DE54432AE28}"/>
                      </a:ext>
                    </a:extLst>
                  </p:cNvPr>
                  <p:cNvSpPr/>
                  <p:nvPr/>
                </p:nvSpPr>
                <p:spPr>
                  <a:xfrm>
                    <a:off x="8059961" y="1803954"/>
                    <a:ext cx="1073729" cy="123642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39382E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091" name="TextBox 3090">
                    <a:extLst>
                      <a:ext uri="{FF2B5EF4-FFF2-40B4-BE49-F238E27FC236}">
                        <a16:creationId xmlns:a16="http://schemas.microsoft.com/office/drawing/2014/main" id="{C28E8454-AA40-9257-CA38-46DABD7DFD8E}"/>
                      </a:ext>
                    </a:extLst>
                  </p:cNvPr>
                  <p:cNvSpPr txBox="1"/>
                  <p:nvPr/>
                </p:nvSpPr>
                <p:spPr>
                  <a:xfrm>
                    <a:off x="8073287" y="1531226"/>
                    <a:ext cx="1047082" cy="246221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algn="ctr"/>
                    <a:r>
                      <a:rPr lang="en-US" altLang="ko-KR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[</a:t>
                    </a:r>
                    <a:r>
                      <a:rPr lang="ko-KR" altLang="en-US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좋아하는 컨셉</a:t>
                    </a:r>
                    <a:r>
                      <a:rPr lang="en-US" altLang="ko-KR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3092" name="그림 3091" descr="종이 클립, 디자인, 일러스트레이션이(가) 표시된 사진&#10;&#10;자동 생성된 설명">
                    <a:extLst>
                      <a:ext uri="{FF2B5EF4-FFF2-40B4-BE49-F238E27FC236}">
                        <a16:creationId xmlns:a16="http://schemas.microsoft.com/office/drawing/2014/main" id="{EBB0EE06-687C-9EE3-18ED-647A6C6DAF8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4279" b="39185"/>
                  <a:stretch/>
                </p:blipFill>
                <p:spPr>
                  <a:xfrm>
                    <a:off x="8182593" y="1767610"/>
                    <a:ext cx="828464" cy="1236425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3094" name="TextBox 3093">
                  <a:extLst>
                    <a:ext uri="{FF2B5EF4-FFF2-40B4-BE49-F238E27FC236}">
                      <a16:creationId xmlns:a16="http://schemas.microsoft.com/office/drawing/2014/main" id="{C0532D9C-EE29-EED4-BE37-E3A0B94A3084}"/>
                    </a:ext>
                  </a:extLst>
                </p:cNvPr>
                <p:cNvSpPr txBox="1"/>
                <p:nvPr/>
              </p:nvSpPr>
              <p:spPr>
                <a:xfrm>
                  <a:off x="3238872" y="2107292"/>
                  <a:ext cx="35779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vs</a:t>
                  </a:r>
                </a:p>
              </p:txBody>
            </p:sp>
          </p:grpSp>
          <p:sp>
            <p:nvSpPr>
              <p:cNvPr id="3096" name="TextBox 3095">
                <a:extLst>
                  <a:ext uri="{FF2B5EF4-FFF2-40B4-BE49-F238E27FC236}">
                    <a16:creationId xmlns:a16="http://schemas.microsoft.com/office/drawing/2014/main" id="{35A6AA11-2465-F090-BEF4-B9C15B317EE1}"/>
                  </a:ext>
                </a:extLst>
              </p:cNvPr>
              <p:cNvSpPr txBox="1"/>
              <p:nvPr/>
            </p:nvSpPr>
            <p:spPr>
              <a:xfrm>
                <a:off x="2746748" y="1025165"/>
                <a:ext cx="1342034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장르의 대중성 향상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387666D-A7AF-4BCF-1AF9-5470A2AD2BD9}"/>
                  </a:ext>
                </a:extLst>
              </p:cNvPr>
              <p:cNvSpPr txBox="1"/>
              <p:nvPr/>
            </p:nvSpPr>
            <p:spPr>
              <a:xfrm>
                <a:off x="2201727" y="3276972"/>
                <a:ext cx="2473754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유저들의 다양한 플레이 성향 겨냥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 err="1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소울라이크</a:t>
                </a: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 입문자도 부담 없는 플레이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유저가 조절하는 난이도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</p:txBody>
          </p:sp>
        </p:grpSp>
      </p:grpSp>
      <p:grpSp>
        <p:nvGrpSpPr>
          <p:cNvPr id="3167" name="그룹 3166">
            <a:extLst>
              <a:ext uri="{FF2B5EF4-FFF2-40B4-BE49-F238E27FC236}">
                <a16:creationId xmlns:a16="http://schemas.microsoft.com/office/drawing/2014/main" id="{AB4ECC36-A968-DDF4-2E99-FDB01BD59F3D}"/>
              </a:ext>
            </a:extLst>
          </p:cNvPr>
          <p:cNvGrpSpPr/>
          <p:nvPr/>
        </p:nvGrpSpPr>
        <p:grpSpPr>
          <a:xfrm>
            <a:off x="8418882" y="947078"/>
            <a:ext cx="2824387" cy="3389003"/>
            <a:chOff x="8418882" y="947078"/>
            <a:chExt cx="2824387" cy="3389003"/>
          </a:xfrm>
        </p:grpSpPr>
        <p:sp>
          <p:nvSpPr>
            <p:cNvPr id="3164" name="직사각형 3163">
              <a:extLst>
                <a:ext uri="{FF2B5EF4-FFF2-40B4-BE49-F238E27FC236}">
                  <a16:creationId xmlns:a16="http://schemas.microsoft.com/office/drawing/2014/main" id="{D71E39B5-AA70-0831-FF5A-CDDDC45DAAD7}"/>
                </a:ext>
              </a:extLst>
            </p:cNvPr>
            <p:cNvSpPr>
              <a:spLocks/>
            </p:cNvSpPr>
            <p:nvPr/>
          </p:nvSpPr>
          <p:spPr>
            <a:xfrm>
              <a:off x="8418884" y="1340548"/>
              <a:ext cx="2824385" cy="1738571"/>
            </a:xfrm>
            <a:prstGeom prst="rect">
              <a:avLst/>
            </a:prstGeom>
            <a:solidFill>
              <a:srgbClr val="151410">
                <a:alpha val="7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65" name="직사각형 3164">
              <a:extLst>
                <a:ext uri="{FF2B5EF4-FFF2-40B4-BE49-F238E27FC236}">
                  <a16:creationId xmlns:a16="http://schemas.microsoft.com/office/drawing/2014/main" id="{9943D834-928A-9FD2-69B2-F1963217E76F}"/>
                </a:ext>
              </a:extLst>
            </p:cNvPr>
            <p:cNvSpPr>
              <a:spLocks/>
            </p:cNvSpPr>
            <p:nvPr/>
          </p:nvSpPr>
          <p:spPr>
            <a:xfrm>
              <a:off x="8418883" y="947078"/>
              <a:ext cx="2824385" cy="392234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66" name="직사각형 3165">
              <a:extLst>
                <a:ext uri="{FF2B5EF4-FFF2-40B4-BE49-F238E27FC236}">
                  <a16:creationId xmlns:a16="http://schemas.microsoft.com/office/drawing/2014/main" id="{21B4305B-FCC8-C9B8-67DA-37ED15BB0779}"/>
                </a:ext>
              </a:extLst>
            </p:cNvPr>
            <p:cNvSpPr>
              <a:spLocks/>
            </p:cNvSpPr>
            <p:nvPr/>
          </p:nvSpPr>
          <p:spPr>
            <a:xfrm>
              <a:off x="8418882" y="3079637"/>
              <a:ext cx="2824385" cy="1256444"/>
            </a:xfrm>
            <a:prstGeom prst="rect">
              <a:avLst/>
            </a:prstGeom>
            <a:solidFill>
              <a:srgbClr val="151410">
                <a:alpha val="7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7FE9E1D3-829B-9F9E-30C2-624A01FF8835}"/>
                </a:ext>
              </a:extLst>
            </p:cNvPr>
            <p:cNvGrpSpPr/>
            <p:nvPr/>
          </p:nvGrpSpPr>
          <p:grpSpPr>
            <a:xfrm>
              <a:off x="8472165" y="1025165"/>
              <a:ext cx="2613516" cy="3113581"/>
              <a:chOff x="8772016" y="1025165"/>
              <a:chExt cx="2613516" cy="3113581"/>
            </a:xfrm>
          </p:grpSpPr>
          <p:sp>
            <p:nvSpPr>
              <p:cNvPr id="3120" name="TextBox 3119">
                <a:extLst>
                  <a:ext uri="{FF2B5EF4-FFF2-40B4-BE49-F238E27FC236}">
                    <a16:creationId xmlns:a16="http://schemas.microsoft.com/office/drawing/2014/main" id="{3737DA6F-F3BD-B5DB-09FC-04EA292CD22E}"/>
                  </a:ext>
                </a:extLst>
              </p:cNvPr>
              <p:cNvSpPr txBox="1"/>
              <p:nvPr/>
            </p:nvSpPr>
            <p:spPr>
              <a:xfrm>
                <a:off x="9687479" y="1025165"/>
                <a:ext cx="896400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몰입도 증가</a:t>
                </a:r>
                <a:endParaRPr lang="en-US" altLang="ko-KR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F56BC20-1623-DA06-2FD2-47442B000B73}"/>
                  </a:ext>
                </a:extLst>
              </p:cNvPr>
              <p:cNvSpPr txBox="1"/>
              <p:nvPr/>
            </p:nvSpPr>
            <p:spPr>
              <a:xfrm>
                <a:off x="8919638" y="3276972"/>
                <a:ext cx="2108269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전투의 </a:t>
                </a:r>
                <a:r>
                  <a:rPr lang="ko-KR" altLang="en-US" sz="1000" dirty="0" err="1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액션성</a:t>
                </a: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 향상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게임 속 세계와의 상호작용 증가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주체적 게임 플레이의 기회 증가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</p:txBody>
          </p: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6D42A6C4-7532-DC84-57EA-9546DE3E816C}"/>
                  </a:ext>
                </a:extLst>
              </p:cNvPr>
              <p:cNvGrpSpPr/>
              <p:nvPr/>
            </p:nvGrpSpPr>
            <p:grpSpPr>
              <a:xfrm>
                <a:off x="8772016" y="1393756"/>
                <a:ext cx="2613516" cy="1513358"/>
                <a:chOff x="8772016" y="1393756"/>
                <a:chExt cx="2613516" cy="1513358"/>
              </a:xfrm>
            </p:grpSpPr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5CE8E1F7-8EFE-A720-975E-1EB3F4D982DD}"/>
                    </a:ext>
                  </a:extLst>
                </p:cNvPr>
                <p:cNvGrpSpPr/>
                <p:nvPr/>
              </p:nvGrpSpPr>
              <p:grpSpPr>
                <a:xfrm>
                  <a:off x="8885825" y="1670689"/>
                  <a:ext cx="2499707" cy="1236425"/>
                  <a:chOff x="8919638" y="1666484"/>
                  <a:chExt cx="2499707" cy="1236425"/>
                </a:xfrm>
              </p:grpSpPr>
              <p:grpSp>
                <p:nvGrpSpPr>
                  <p:cNvPr id="10" name="그룹 9">
                    <a:extLst>
                      <a:ext uri="{FF2B5EF4-FFF2-40B4-BE49-F238E27FC236}">
                        <a16:creationId xmlns:a16="http://schemas.microsoft.com/office/drawing/2014/main" id="{DD3F30B7-3E13-B0D9-B2D1-5AA9E0C1C8F1}"/>
                      </a:ext>
                    </a:extLst>
                  </p:cNvPr>
                  <p:cNvGrpSpPr/>
                  <p:nvPr/>
                </p:nvGrpSpPr>
                <p:grpSpPr>
                  <a:xfrm>
                    <a:off x="8919638" y="1666484"/>
                    <a:ext cx="1073730" cy="1236425"/>
                    <a:chOff x="3417800" y="1763897"/>
                    <a:chExt cx="1073730" cy="1236425"/>
                  </a:xfrm>
                </p:grpSpPr>
                <p:sp>
                  <p:nvSpPr>
                    <p:cNvPr id="11" name="직사각형 10">
                      <a:extLst>
                        <a:ext uri="{FF2B5EF4-FFF2-40B4-BE49-F238E27FC236}">
                          <a16:creationId xmlns:a16="http://schemas.microsoft.com/office/drawing/2014/main" id="{A63A25D2-6C1D-553E-1B47-22CA562B6B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7800" y="1763897"/>
                      <a:ext cx="1073730" cy="123642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39382E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pic>
                  <p:nvPicPr>
                    <p:cNvPr id="12" name="그림 11" descr="블랙, 어둠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03D910E0-5C0C-F26A-AD3D-3677714A1D4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8286" b="76714" l="15571" r="82000">
                                  <a14:foregroundMark x1="25857" y1="68143" x2="48571" y2="48143"/>
                                  <a14:foregroundMark x1="49857" y1="40857" x2="34429" y2="58000"/>
                                  <a14:foregroundMark x1="40036" y1="46068" x2="30143" y2="63571"/>
                                  <a14:foregroundMark x1="40000" y1="52429" x2="28857" y2="68143"/>
                                  <a14:foregroundMark x1="40286" y1="59571" x2="25857" y2="72429"/>
                                  <a14:foregroundMark x1="40286" y1="62571" x2="27143" y2="73714"/>
                                  <a14:foregroundMark x1="42571" y1="63857" x2="28857" y2="69429"/>
                                  <a14:foregroundMark x1="30143" y1="59571" x2="15714" y2="70857"/>
                                  <a14:foregroundMark x1="31143" y1="59571" x2="24143" y2="69429"/>
                                  <a14:foregroundMark x1="43595" y1="44193" x2="48467" y2="51910"/>
                                  <a14:foregroundMark x1="47286" y1="39571" x2="54817" y2="47641"/>
                                  <a14:foregroundMark x1="72457" y1="75843" x2="72857" y2="76714"/>
                                  <a14:foregroundMark x1="31081" y1="28371" x2="30466" y2="27913"/>
                                  <a14:foregroundMark x1="36655" y1="32523" x2="35966" y2="32010"/>
                                  <a14:foregroundMark x1="50143" y1="42571" x2="46613" y2="39942"/>
                                  <a14:foregroundMark x1="31108" y1="26658" x2="31530" y2="27640"/>
                                  <a14:foregroundMark x1="23371" y1="24861" x2="21571" y2="29000"/>
                                  <a14:foregroundMark x1="29857" y1="13571" x2="29857" y2="15770"/>
                                  <a14:foregroundMark x1="23385" y1="25058" x2="22857" y2="26429"/>
                                  <a14:foregroundMark x1="27143" y1="15286" x2="26557" y2="16808"/>
                                  <a14:foregroundMark x1="57143" y1="31000" x2="45857" y2="45143"/>
                                  <a14:foregroundMark x1="63000" y1="22143" x2="51857" y2="42143"/>
                                  <a14:foregroundMark x1="69000" y1="26429" x2="58714" y2="45143"/>
                                  <a14:foregroundMark x1="74571" y1="22143" x2="69000" y2="36286"/>
                                  <a14:foregroundMark x1="75857" y1="19429" x2="71857" y2="29000"/>
                                  <a14:foregroundMark x1="74571" y1="20857" x2="70286" y2="33714"/>
                                  <a14:foregroundMark x1="31714" y1="54429" x2="29714" y2="55429"/>
                                  <a14:foregroundMark x1="31429" y1="52857" x2="27571" y2="55857"/>
                                  <a14:foregroundMark x1="56571" y1="25714" x2="52286" y2="32714"/>
                                  <a14:foregroundMark x1="56143" y1="23000" x2="54571" y2="26143"/>
                                  <a14:foregroundMark x1="72143" y1="31714" x2="68000" y2="40143"/>
                                  <a14:foregroundMark x1="70571" y1="36000" x2="68571" y2="40143"/>
                                  <a14:foregroundMark x1="71857" y1="37000" x2="69571" y2="39714"/>
                                  <a14:foregroundMark x1="72857" y1="37571" x2="69143" y2="40143"/>
                                  <a14:foregroundMark x1="73286" y1="38143" x2="70286" y2="40714"/>
                                  <a14:foregroundMark x1="69571" y1="39714" x2="60429" y2="44000"/>
                                  <a14:backgroundMark x1="12714" y1="40857" x2="14000" y2="49429"/>
                                  <a14:backgroundMark x1="19571" y1="36571" x2="14286" y2="49429"/>
                                  <a14:backgroundMark x1="21286" y1="39571" x2="17286" y2="47857"/>
                                  <a14:backgroundMark x1="22857" y1="42571" x2="17286" y2="50714"/>
                                  <a14:backgroundMark x1="22857" y1="43857" x2="17286" y2="49429"/>
                                  <a14:backgroundMark x1="43000" y1="71143" x2="37429" y2="79714"/>
                                  <a14:backgroundMark x1="42571" y1="72857" x2="48571" y2="79714"/>
                                  <a14:backgroundMark x1="45857" y1="68143" x2="45857" y2="78000"/>
                                  <a14:backgroundMark x1="45857" y1="71143" x2="43000" y2="76714"/>
                                  <a14:backgroundMark x1="45857" y1="68143" x2="43000" y2="81000"/>
                                  <a14:backgroundMark x1="84429" y1="40857" x2="80429" y2="61000"/>
                                  <a14:backgroundMark x1="67571" y1="9286" x2="60429" y2="16143"/>
                                  <a14:backgroundMark x1="67286" y1="13571" x2="54429" y2="17571"/>
                                  <a14:backgroundMark x1="54429" y1="12286" x2="51857" y2="19143"/>
                                  <a14:backgroundMark x1="54429" y1="12286" x2="48857" y2="23429"/>
                                  <a14:backgroundMark x1="53143" y1="17571" x2="47286" y2="27714"/>
                                  <a14:backgroundMark x1="41714" y1="23429" x2="40286" y2="30714"/>
                                  <a14:backgroundMark x1="42571" y1="27714" x2="47286" y2="33714"/>
                                  <a14:backgroundMark x1="41714" y1="23714" x2="44286" y2="30714"/>
                                  <a14:backgroundMark x1="45571" y1="30714" x2="47286" y2="32000"/>
                                  <a14:backgroundMark x1="45857" y1="25143" x2="45857" y2="27714"/>
                                  <a14:backgroundMark x1="47286" y1="25143" x2="44571" y2="29000"/>
                                  <a14:backgroundMark x1="44571" y1="29000" x2="44571" y2="33714"/>
                                  <a14:backgroundMark x1="25857" y1="16857" x2="27143" y2="35286"/>
                                  <a14:backgroundMark x1="32857" y1="16571" x2="23286" y2="35286"/>
                                  <a14:backgroundMark x1="41714" y1="16857" x2="23286" y2="46857"/>
                                  <a14:backgroundMark x1="48857" y1="12571" x2="36143" y2="41143"/>
                                  <a14:backgroundMark x1="46000" y1="31286" x2="39000" y2="39571"/>
                                  <a14:backgroundMark x1="44714" y1="34000" x2="40429" y2="39571"/>
                                  <a14:backgroundMark x1="44714" y1="34000" x2="39000" y2="42571"/>
                                  <a14:backgroundMark x1="46000" y1="35571" x2="39000" y2="45429"/>
                                  <a14:backgroundMark x1="43286" y1="41143" x2="42000" y2="45429"/>
                                  <a14:backgroundMark x1="51857" y1="54286" x2="57143" y2="67286"/>
                                  <a14:backgroundMark x1="63143" y1="50571" x2="53429" y2="64000"/>
                                  <a14:backgroundMark x1="60429" y1="50429" x2="54000" y2="56429"/>
                                  <a14:backgroundMark x1="57714" y1="50143" x2="54571" y2="53714"/>
                                  <a14:backgroundMark x1="58714" y1="50571" x2="54000" y2="53714"/>
                                  <a14:backgroundMark x1="60429" y1="48429" x2="57286" y2="51000"/>
                                  <a14:backgroundMark x1="57714" y1="52000" x2="53000" y2="60143"/>
                                  <a14:backgroundMark x1="55000" y1="52714" x2="51286" y2="56429"/>
                                  <a14:backgroundMark x1="54429" y1="52857" x2="51286" y2="55857"/>
                                  <a14:backgroundMark x1="51857" y1="53286" x2="49571" y2="54714"/>
                                  <a14:backgroundMark x1="64143" y1="51714" x2="62143" y2="66143"/>
                                  <a14:backgroundMark x1="66857" y1="53286" x2="61571" y2="67714"/>
                                  <a14:backgroundMark x1="58286" y1="61429" x2="59857" y2="73143"/>
                                  <a14:backgroundMark x1="67429" y1="59143" x2="62143" y2="73571"/>
                                  <a14:backgroundMark x1="67857" y1="59143" x2="64857" y2="73143"/>
                                  <a14:backgroundMark x1="66857" y1="56000" x2="70143" y2="71571"/>
                                  <a14:backgroundMark x1="71143" y1="54429" x2="72143" y2="75857"/>
                                  <a14:backgroundMark x1="72143" y1="59714" x2="74429" y2="74286"/>
                                  <a14:backgroundMark x1="74429" y1="67286" x2="77571" y2="79000"/>
                                  <a14:backgroundMark x1="45857" y1="37000" x2="45857" y2="37429"/>
                                  <a14:backgroundMark x1="44857" y1="37143" x2="44857" y2="37143"/>
                                  <a14:backgroundMark x1="45857" y1="37429" x2="45857" y2="37429"/>
                                  <a14:backgroundMark x1="45857" y1="37429" x2="45857" y2="38143"/>
                                  <a14:backgroundMark x1="45286" y1="38143" x2="45857" y2="37571"/>
                                  <a14:backgroundMark x1="46286" y1="36571" x2="46286" y2="37429"/>
                                  <a14:backgroundMark x1="59286" y1="51000" x2="58286" y2="49429"/>
                                  <a14:backgroundMark x1="58286" y1="49429" x2="56714" y2="50000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2995" t="19226" r="23734" b="27388"/>
                    <a:stretch/>
                  </p:blipFill>
                  <p:spPr>
                    <a:xfrm rot="18929651">
                      <a:off x="3764082" y="1906321"/>
                      <a:ext cx="381167" cy="382011"/>
                    </a:xfrm>
                    <a:prstGeom prst="rect">
                      <a:avLst/>
                    </a:prstGeom>
                    <a:effectLst/>
                  </p:spPr>
                </p:pic>
                <p:grpSp>
                  <p:nvGrpSpPr>
                    <p:cNvPr id="13" name="그룹 12">
                      <a:extLst>
                        <a:ext uri="{FF2B5EF4-FFF2-40B4-BE49-F238E27FC236}">
                          <a16:creationId xmlns:a16="http://schemas.microsoft.com/office/drawing/2014/main" id="{7DBFFAAB-CF04-5403-8AAB-095BB07360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459949" y="2355935"/>
                      <a:ext cx="989432" cy="462392"/>
                      <a:chOff x="3456900" y="2355935"/>
                      <a:chExt cx="989432" cy="462392"/>
                    </a:xfrm>
                  </p:grpSpPr>
                  <p:pic>
                    <p:nvPicPr>
                      <p:cNvPr id="58" name="그림 57">
                        <a:extLst>
                          <a:ext uri="{FF2B5EF4-FFF2-40B4-BE49-F238E27FC236}">
                            <a16:creationId xmlns:a16="http://schemas.microsoft.com/office/drawing/2014/main" id="{A92A3A99-11DA-289A-FBFA-DDA0B3BB20D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rcRect l="59204" t="22806" r="36748" b="68651"/>
                      <a:stretch/>
                    </p:blipFill>
                    <p:spPr>
                      <a:xfrm>
                        <a:off x="3456900" y="2355935"/>
                        <a:ext cx="389392" cy="462391"/>
                      </a:xfrm>
                      <a:prstGeom prst="rect">
                        <a:avLst/>
                      </a:prstGeom>
                      <a:effectLst>
                        <a:glow rad="38100">
                          <a:schemeClr val="bg1">
                            <a:lumMod val="50000"/>
                            <a:alpha val="92000"/>
                          </a:schemeClr>
                        </a:glow>
                      </a:effectLst>
                    </p:spPr>
                  </p:pic>
                  <p:pic>
                    <p:nvPicPr>
                      <p:cNvPr id="59" name="그림 58">
                        <a:extLst>
                          <a:ext uri="{FF2B5EF4-FFF2-40B4-BE49-F238E27FC236}">
                            <a16:creationId xmlns:a16="http://schemas.microsoft.com/office/drawing/2014/main" id="{64103350-E738-3F13-F8EE-9990D93E021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rcRect l="59204" t="22806" r="36748" b="68651"/>
                      <a:stretch/>
                    </p:blipFill>
                    <p:spPr>
                      <a:xfrm>
                        <a:off x="4056940" y="2355936"/>
                        <a:ext cx="389392" cy="462391"/>
                      </a:xfrm>
                      <a:prstGeom prst="rect">
                        <a:avLst/>
                      </a:prstGeom>
                      <a:effectLst>
                        <a:glow rad="38100">
                          <a:schemeClr val="bg1">
                            <a:lumMod val="50000"/>
                            <a:alpha val="92000"/>
                          </a:schemeClr>
                        </a:glow>
                      </a:effectLst>
                    </p:spPr>
                  </p:pic>
                </p:grpSp>
                <p:pic>
                  <p:nvPicPr>
                    <p:cNvPr id="14" name="Picture 4">
                      <a:extLst>
                        <a:ext uri="{FF2B5EF4-FFF2-40B4-BE49-F238E27FC236}">
                          <a16:creationId xmlns:a16="http://schemas.microsoft.com/office/drawing/2014/main" id="{CD1D5FCB-70BB-186E-F973-A62C5CBED18A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7">
                      <a:clrChange>
                        <a:clrFrom>
                          <a:srgbClr val="FFFFFF"/>
                        </a:clrFrom>
                        <a:clrTo>
                          <a:srgbClr val="FFFFFF">
                            <a:alpha val="0"/>
                          </a:srgbClr>
                        </a:clrTo>
                      </a:clrChang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9502" t="74142" r="60457" b="16295"/>
                    <a:stretch/>
                  </p:blipFill>
                  <p:spPr bwMode="auto">
                    <a:xfrm>
                      <a:off x="3540529" y="2563933"/>
                      <a:ext cx="828273" cy="395249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  <p:grpSp>
                <p:nvGrpSpPr>
                  <p:cNvPr id="60" name="그룹 59">
                    <a:extLst>
                      <a:ext uri="{FF2B5EF4-FFF2-40B4-BE49-F238E27FC236}">
                        <a16:creationId xmlns:a16="http://schemas.microsoft.com/office/drawing/2014/main" id="{A646669D-9309-FDC3-AE1D-02BB7F6868A2}"/>
                      </a:ext>
                    </a:extLst>
                  </p:cNvPr>
                  <p:cNvGrpSpPr/>
                  <p:nvPr/>
                </p:nvGrpSpPr>
                <p:grpSpPr>
                  <a:xfrm>
                    <a:off x="10345615" y="1666484"/>
                    <a:ext cx="1073730" cy="1236425"/>
                    <a:chOff x="3130380" y="640840"/>
                    <a:chExt cx="3501148" cy="4031655"/>
                  </a:xfrm>
                </p:grpSpPr>
                <p:sp>
                  <p:nvSpPr>
                    <p:cNvPr id="61" name="직사각형 60">
                      <a:extLst>
                        <a:ext uri="{FF2B5EF4-FFF2-40B4-BE49-F238E27FC236}">
                          <a16:creationId xmlns:a16="http://schemas.microsoft.com/office/drawing/2014/main" id="{2C48EDE2-8A77-1424-BFB0-BB827C313E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0380" y="640840"/>
                      <a:ext cx="3501148" cy="403165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39382E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pic>
                  <p:nvPicPr>
                    <p:cNvPr id="62" name="그림 61" descr="블랙, 어둠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DCB26C8D-2E26-72B3-D569-BE0D152CFF1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8322" t="4728" r="8435" b="19164"/>
                    <a:stretch/>
                  </p:blipFill>
                  <p:spPr>
                    <a:xfrm>
                      <a:off x="4869180" y="3017520"/>
                      <a:ext cx="1600200" cy="146304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63" name="이등변 삼각형 62">
                      <a:extLst>
                        <a:ext uri="{FF2B5EF4-FFF2-40B4-BE49-F238E27FC236}">
                          <a16:creationId xmlns:a16="http://schemas.microsoft.com/office/drawing/2014/main" id="{50E33C9D-0BA0-B8E3-9602-9BD1DA5346A9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970106" y="2854787"/>
                      <a:ext cx="1161664" cy="945225"/>
                    </a:xfrm>
                    <a:prstGeom prst="triangle">
                      <a:avLst/>
                    </a:prstGeom>
                    <a:solidFill>
                      <a:srgbClr val="FFFF9F">
                        <a:alpha val="50980"/>
                      </a:srgbClr>
                    </a:solidFill>
                    <a:ln>
                      <a:noFill/>
                    </a:ln>
                    <a:effectLst>
                      <a:glow rad="50800">
                        <a:schemeClr val="bg1">
                          <a:alpha val="40000"/>
                        </a:schemeClr>
                      </a:glo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pic>
                  <p:nvPicPr>
                    <p:cNvPr id="64" name="그림 63">
                      <a:extLst>
                        <a:ext uri="{FF2B5EF4-FFF2-40B4-BE49-F238E27FC236}">
                          <a16:creationId xmlns:a16="http://schemas.microsoft.com/office/drawing/2014/main" id="{AD1E2AF5-09B9-700A-ED37-03842F9EFE2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rcRect l="59204" t="22806" r="36748" b="68651"/>
                    <a:stretch/>
                  </p:blipFill>
                  <p:spPr>
                    <a:xfrm>
                      <a:off x="4934905" y="1473114"/>
                      <a:ext cx="1232066" cy="1463040"/>
                    </a:xfrm>
                    <a:prstGeom prst="rect">
                      <a:avLst/>
                    </a:prstGeom>
                    <a:effectLst>
                      <a:glow rad="38100">
                        <a:schemeClr val="bg1">
                          <a:lumMod val="50000"/>
                          <a:alpha val="92000"/>
                        </a:schemeClr>
                      </a:glow>
                    </a:effectLst>
                  </p:spPr>
                </p:pic>
                <p:pic>
                  <p:nvPicPr>
                    <p:cNvPr id="65" name="그림 64" descr="블랙, 어둠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1C82550A-428D-7A9B-6EB1-99B2D85F66C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9">
                      <a:extLst>
                        <a:ext uri="{BEBA8EAE-BF5A-486C-A8C5-ECC9F3942E4B}">
                          <a14:imgProps xmlns:a14="http://schemas.microsoft.com/office/drawing/2010/main">
                            <a14:imgLayer r:embed="rId10">
                              <a14:imgEffect>
                                <a14:backgroundRemoval t="5429" b="90714" l="11429" r="75571">
                                  <a14:foregroundMark x1="20571" y1="11286" x2="22000" y2="33857"/>
                                  <a14:foregroundMark x1="31000" y1="7429" x2="27429" y2="33143"/>
                                  <a14:foregroundMark x1="37857" y1="11286" x2="26714" y2="31571"/>
                                  <a14:foregroundMark x1="39429" y1="15143" x2="38857" y2="33143"/>
                                  <a14:foregroundMark x1="43143" y1="12857" x2="41143" y2="30000"/>
                                  <a14:foregroundMark x1="43857" y1="9714" x2="40286" y2="34714"/>
                                  <a14:foregroundMark x1="38000" y1="10571" x2="17429" y2="7286"/>
                                  <a14:foregroundMark x1="31714" y1="9571" x2="14571" y2="21000"/>
                                  <a14:foregroundMark x1="32571" y1="5857" x2="14571" y2="27714"/>
                                  <a14:foregroundMark x1="27286" y1="12000" x2="23429" y2="40857"/>
                                  <a14:foregroundMark x1="24429" y1="38571" x2="18857" y2="73429"/>
                                  <a14:foregroundMark x1="26714" y1="39429" x2="14571" y2="76429"/>
                                  <a14:foregroundMark x1="17429" y1="42429" x2="14571" y2="79571"/>
                                  <a14:foregroundMark x1="16000" y1="43286" x2="13571" y2="75000"/>
                                  <a14:foregroundMark x1="14429" y1="78714" x2="21143" y2="84000"/>
                                  <a14:foregroundMark x1="17429" y1="78714" x2="16857" y2="82429"/>
                                  <a14:foregroundMark x1="15286" y1="74286" x2="13714" y2="84000"/>
                                  <a14:foregroundMark x1="16000" y1="82429" x2="30286" y2="79714"/>
                                  <a14:foregroundMark x1="14429" y1="81714" x2="36429" y2="83286"/>
                                  <a14:foregroundMark x1="22857" y1="82714" x2="43857" y2="83286"/>
                                  <a14:foregroundMark x1="39571" y1="41714" x2="47714" y2="64286"/>
                                  <a14:foregroundMark x1="41143" y1="43286" x2="54714" y2="62857"/>
                                  <a14:foregroundMark x1="45571" y1="50000" x2="58429" y2="67429"/>
                                  <a14:foregroundMark x1="50143" y1="49286" x2="64571" y2="60429"/>
                                  <a14:foregroundMark x1="56143" y1="51571" x2="75857" y2="52143"/>
                                  <a14:foregroundMark x1="56143" y1="53000" x2="73571" y2="53000"/>
                                  <a14:foregroundMark x1="69286" y1="53714" x2="68429" y2="62000"/>
                                  <a14:foregroundMark x1="73571" y1="56143" x2="58429" y2="69000"/>
                                  <a14:foregroundMark x1="69857" y1="57429" x2="44857" y2="74143"/>
                                  <a14:foregroundMark x1="42714" y1="77286" x2="32714" y2="83286"/>
                                  <a14:foregroundMark x1="18143" y1="78000" x2="16000" y2="90857"/>
                                  <a14:foregroundMark x1="11429" y1="78714" x2="13571" y2="85571"/>
                                  <a14:backgroundMark x1="54857" y1="19000" x2="51000" y2="25571"/>
                                  <a14:backgroundMark x1="54000" y1="21143" x2="47857" y2="28714"/>
                                  <a14:backgroundMark x1="50143" y1="24143" x2="47143" y2="27143"/>
                                  <a14:backgroundMark x1="48571" y1="25000" x2="46286" y2="28714"/>
                                  <a14:backgroundMark x1="47857" y1="21857" x2="56857" y2="37000"/>
                                  <a14:backgroundMark x1="55571" y1="28714" x2="59143" y2="40857"/>
                                  <a14:backgroundMark x1="54857" y1="31714" x2="63000" y2="43714"/>
                                  <a14:backgroundMark x1="63857" y1="37714" x2="69000" y2="46857"/>
                                  <a14:backgroundMark x1="63857" y1="42429" x2="69714" y2="45286"/>
                                  <a14:backgroundMark x1="63857" y1="43286" x2="68143" y2="45286"/>
                                  <a14:backgroundMark x1="62286" y1="44000" x2="71286" y2="45286"/>
                                  <a14:backgroundMark x1="67000" y1="44000" x2="66857" y2="47571"/>
                                  <a14:backgroundMark x1="69286" y1="44000" x2="64571" y2="46857"/>
                                  <a14:backgroundMark x1="69286" y1="43000" x2="63143" y2="47571"/>
                                  <a14:backgroundMark x1="54000" y1="22714" x2="46286" y2="30000"/>
                                  <a14:backgroundMark x1="49286" y1="23429" x2="45571" y2="29286"/>
                                  <a14:backgroundMark x1="59857" y1="12857" x2="69000" y2="19429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2809" t="5214" r="27121" b="15966"/>
                    <a:stretch/>
                  </p:blipFill>
                  <p:spPr>
                    <a:xfrm>
                      <a:off x="3478574" y="2096383"/>
                      <a:ext cx="1757679" cy="230632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65DA6E86-8C26-8644-3367-BA621F88F771}"/>
                    </a:ext>
                  </a:extLst>
                </p:cNvPr>
                <p:cNvSpPr txBox="1"/>
                <p:nvPr/>
              </p:nvSpPr>
              <p:spPr>
                <a:xfrm>
                  <a:off x="8772016" y="1399590"/>
                  <a:ext cx="1290738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[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전투 커스터마이징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]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8BC6195F-9FA0-8196-4539-5262DCAA2A29}"/>
                    </a:ext>
                  </a:extLst>
                </p:cNvPr>
                <p:cNvSpPr txBox="1"/>
                <p:nvPr/>
              </p:nvSpPr>
              <p:spPr>
                <a:xfrm>
                  <a:off x="10380737" y="1393756"/>
                  <a:ext cx="925253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[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탐험의 재미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]</a:t>
                  </a:r>
                </a:p>
              </p:txBody>
            </p:sp>
          </p:grpSp>
        </p:grpSp>
      </p:grpSp>
      <p:grpSp>
        <p:nvGrpSpPr>
          <p:cNvPr id="3137" name="그룹 3136">
            <a:extLst>
              <a:ext uri="{FF2B5EF4-FFF2-40B4-BE49-F238E27FC236}">
                <a16:creationId xmlns:a16="http://schemas.microsoft.com/office/drawing/2014/main" id="{3012A2D6-B039-8F1E-849C-54A49B9199F3}"/>
              </a:ext>
            </a:extLst>
          </p:cNvPr>
          <p:cNvGrpSpPr/>
          <p:nvPr/>
        </p:nvGrpSpPr>
        <p:grpSpPr>
          <a:xfrm>
            <a:off x="5329905" y="947078"/>
            <a:ext cx="2824387" cy="3389003"/>
            <a:chOff x="5329905" y="947078"/>
            <a:chExt cx="2824387" cy="3389003"/>
          </a:xfrm>
        </p:grpSpPr>
        <p:sp>
          <p:nvSpPr>
            <p:cNvPr id="3138" name="직사각형 3137">
              <a:extLst>
                <a:ext uri="{FF2B5EF4-FFF2-40B4-BE49-F238E27FC236}">
                  <a16:creationId xmlns:a16="http://schemas.microsoft.com/office/drawing/2014/main" id="{89FA4CCD-EDA7-4D03-AFF3-373F39974313}"/>
                </a:ext>
              </a:extLst>
            </p:cNvPr>
            <p:cNvSpPr>
              <a:spLocks/>
            </p:cNvSpPr>
            <p:nvPr/>
          </p:nvSpPr>
          <p:spPr>
            <a:xfrm>
              <a:off x="5329907" y="1340548"/>
              <a:ext cx="2824385" cy="1738571"/>
            </a:xfrm>
            <a:prstGeom prst="rect">
              <a:avLst/>
            </a:prstGeom>
            <a:solidFill>
              <a:srgbClr val="151410">
                <a:alpha val="6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139" name="그룹 3138">
              <a:extLst>
                <a:ext uri="{FF2B5EF4-FFF2-40B4-BE49-F238E27FC236}">
                  <a16:creationId xmlns:a16="http://schemas.microsoft.com/office/drawing/2014/main" id="{2248B2F0-4D4A-E38B-D5A4-5D842DCE21C9}"/>
                </a:ext>
              </a:extLst>
            </p:cNvPr>
            <p:cNvGrpSpPr/>
            <p:nvPr/>
          </p:nvGrpSpPr>
          <p:grpSpPr>
            <a:xfrm>
              <a:off x="5329906" y="947078"/>
              <a:ext cx="2824385" cy="392234"/>
              <a:chOff x="2522258" y="3262193"/>
              <a:chExt cx="2824385" cy="392234"/>
            </a:xfrm>
          </p:grpSpPr>
          <p:sp>
            <p:nvSpPr>
              <p:cNvPr id="3159" name="직사각형 3158">
                <a:extLst>
                  <a:ext uri="{FF2B5EF4-FFF2-40B4-BE49-F238E27FC236}">
                    <a16:creationId xmlns:a16="http://schemas.microsoft.com/office/drawing/2014/main" id="{8B0861C2-B0B9-0CDF-C325-EB82DEC9AF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22258" y="3262193"/>
                <a:ext cx="2824385" cy="392234"/>
              </a:xfrm>
              <a:prstGeom prst="rect">
                <a:avLst/>
              </a:prstGeom>
              <a:solidFill>
                <a:srgbClr val="3D3B30">
                  <a:alpha val="80000"/>
                </a:srgbClr>
              </a:solidFill>
              <a:ln w="15875">
                <a:solidFill>
                  <a:srgbClr val="5F5E5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60" name="TextBox 3159">
                <a:extLst>
                  <a:ext uri="{FF2B5EF4-FFF2-40B4-BE49-F238E27FC236}">
                    <a16:creationId xmlns:a16="http://schemas.microsoft.com/office/drawing/2014/main" id="{F232E102-6001-1E3F-C6B3-7079527D3B28}"/>
                  </a:ext>
                </a:extLst>
              </p:cNvPr>
              <p:cNvSpPr txBox="1"/>
              <p:nvPr/>
            </p:nvSpPr>
            <p:spPr>
              <a:xfrm>
                <a:off x="3130384" y="3335200"/>
                <a:ext cx="1608133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전투 컨텐츠와의 시너지</a:t>
                </a:r>
                <a:endParaRPr lang="en-US" altLang="ko-KR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endParaRPr>
              </a:p>
            </p:txBody>
          </p:sp>
        </p:grpSp>
        <p:sp>
          <p:nvSpPr>
            <p:cNvPr id="3140" name="직사각형 3139">
              <a:extLst>
                <a:ext uri="{FF2B5EF4-FFF2-40B4-BE49-F238E27FC236}">
                  <a16:creationId xmlns:a16="http://schemas.microsoft.com/office/drawing/2014/main" id="{896C96C4-25AC-DFB8-A0FE-F5FAB0738B5B}"/>
                </a:ext>
              </a:extLst>
            </p:cNvPr>
            <p:cNvSpPr>
              <a:spLocks/>
            </p:cNvSpPr>
            <p:nvPr/>
          </p:nvSpPr>
          <p:spPr>
            <a:xfrm>
              <a:off x="5329905" y="3079637"/>
              <a:ext cx="2824385" cy="1256444"/>
            </a:xfrm>
            <a:prstGeom prst="rect">
              <a:avLst/>
            </a:prstGeom>
            <a:solidFill>
              <a:srgbClr val="151410">
                <a:alpha val="6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41" name="TextBox 3140">
              <a:extLst>
                <a:ext uri="{FF2B5EF4-FFF2-40B4-BE49-F238E27FC236}">
                  <a16:creationId xmlns:a16="http://schemas.microsoft.com/office/drawing/2014/main" id="{AE5D449D-8A29-64B2-E213-5200452B3C93}"/>
                </a:ext>
              </a:extLst>
            </p:cNvPr>
            <p:cNvSpPr txBox="1"/>
            <p:nvPr/>
          </p:nvSpPr>
          <p:spPr>
            <a:xfrm>
              <a:off x="5526059" y="3276972"/>
              <a:ext cx="2066591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전투 컨텐츠의 재미 극대화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전략적으로 바꾸는 전투 스타일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반복 플레이의 지루함 감소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sp>
          <p:nvSpPr>
            <p:cNvPr id="3142" name="TextBox 3141">
              <a:extLst>
                <a:ext uri="{FF2B5EF4-FFF2-40B4-BE49-F238E27FC236}">
                  <a16:creationId xmlns:a16="http://schemas.microsoft.com/office/drawing/2014/main" id="{CAB474AF-058A-6DBB-64E2-60BC5FC14E58}"/>
                </a:ext>
              </a:extLst>
            </p:cNvPr>
            <p:cNvSpPr txBox="1"/>
            <p:nvPr/>
          </p:nvSpPr>
          <p:spPr>
            <a:xfrm>
              <a:off x="5660266" y="1399590"/>
              <a:ext cx="737702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[1:1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전투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]</a:t>
              </a:r>
            </a:p>
          </p:txBody>
        </p:sp>
        <p:sp>
          <p:nvSpPr>
            <p:cNvPr id="3143" name="TextBox 3142">
              <a:extLst>
                <a:ext uri="{FF2B5EF4-FFF2-40B4-BE49-F238E27FC236}">
                  <a16:creationId xmlns:a16="http://schemas.microsoft.com/office/drawing/2014/main" id="{A2C94EBA-AA2E-76C8-EA52-4CEB0A2BD876}"/>
                </a:ext>
              </a:extLst>
            </p:cNvPr>
            <p:cNvSpPr txBox="1"/>
            <p:nvPr/>
          </p:nvSpPr>
          <p:spPr>
            <a:xfrm>
              <a:off x="7075025" y="1393756"/>
              <a:ext cx="760144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[1:N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전투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]</a:t>
              </a:r>
            </a:p>
          </p:txBody>
        </p:sp>
        <p:grpSp>
          <p:nvGrpSpPr>
            <p:cNvPr id="3144" name="그룹 3143">
              <a:extLst>
                <a:ext uri="{FF2B5EF4-FFF2-40B4-BE49-F238E27FC236}">
                  <a16:creationId xmlns:a16="http://schemas.microsoft.com/office/drawing/2014/main" id="{7DF2BAFE-20D6-7167-6EEC-4CE5924E2317}"/>
                </a:ext>
              </a:extLst>
            </p:cNvPr>
            <p:cNvGrpSpPr/>
            <p:nvPr/>
          </p:nvGrpSpPr>
          <p:grpSpPr>
            <a:xfrm>
              <a:off x="5492247" y="1667111"/>
              <a:ext cx="1073729" cy="1236425"/>
              <a:chOff x="5254466" y="1667111"/>
              <a:chExt cx="1073729" cy="1236425"/>
            </a:xfrm>
          </p:grpSpPr>
          <p:sp>
            <p:nvSpPr>
              <p:cNvPr id="3155" name="직사각형 3154">
                <a:extLst>
                  <a:ext uri="{FF2B5EF4-FFF2-40B4-BE49-F238E27FC236}">
                    <a16:creationId xmlns:a16="http://schemas.microsoft.com/office/drawing/2014/main" id="{0D7DD40F-9760-B8F2-5D34-80C4E5B773C0}"/>
                  </a:ext>
                </a:extLst>
              </p:cNvPr>
              <p:cNvSpPr/>
              <p:nvPr/>
            </p:nvSpPr>
            <p:spPr>
              <a:xfrm>
                <a:off x="5254466" y="1667111"/>
                <a:ext cx="1073729" cy="1236425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39382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156" name="Picture 4">
                <a:extLst>
                  <a:ext uri="{FF2B5EF4-FFF2-40B4-BE49-F238E27FC236}">
                    <a16:creationId xmlns:a16="http://schemas.microsoft.com/office/drawing/2014/main" id="{FE5D6606-5C08-7133-8C47-EFAB099CE6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912" t="1049" r="34495" b="89038"/>
              <a:stretch/>
            </p:blipFill>
            <p:spPr bwMode="auto">
              <a:xfrm flipH="1">
                <a:off x="5294100" y="2561904"/>
                <a:ext cx="372214" cy="2929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57" name="그림 3156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56435FB9-8FAC-ABE9-AB47-4D8741A423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608" t="4920" r="20271" b="19405"/>
              <a:stretch/>
            </p:blipFill>
            <p:spPr>
              <a:xfrm>
                <a:off x="5771079" y="1714510"/>
                <a:ext cx="517480" cy="662373"/>
              </a:xfrm>
              <a:prstGeom prst="rect">
                <a:avLst/>
              </a:prstGeom>
            </p:spPr>
          </p:pic>
          <p:pic>
            <p:nvPicPr>
              <p:cNvPr id="3158" name="그림 3157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3ECD4C83-F258-09F5-E41F-8878993D6A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8286" b="76714" l="15571" r="82000">
                            <a14:foregroundMark x1="25857" y1="68143" x2="48571" y2="48143"/>
                            <a14:foregroundMark x1="49857" y1="40857" x2="34429" y2="58000"/>
                            <a14:foregroundMark x1="40036" y1="46068" x2="30143" y2="63571"/>
                            <a14:foregroundMark x1="40000" y1="52429" x2="28857" y2="68143"/>
                            <a14:foregroundMark x1="40286" y1="59571" x2="25857" y2="72429"/>
                            <a14:foregroundMark x1="40286" y1="62571" x2="27143" y2="73714"/>
                            <a14:foregroundMark x1="42571" y1="63857" x2="28857" y2="69429"/>
                            <a14:foregroundMark x1="30143" y1="59571" x2="15714" y2="70857"/>
                            <a14:foregroundMark x1="31143" y1="59571" x2="24143" y2="69429"/>
                            <a14:foregroundMark x1="43595" y1="44193" x2="48467" y2="51910"/>
                            <a14:foregroundMark x1="47286" y1="39571" x2="54817" y2="47641"/>
                            <a14:foregroundMark x1="72457" y1="75843" x2="72857" y2="76714"/>
                            <a14:foregroundMark x1="31081" y1="28371" x2="30466" y2="27913"/>
                            <a14:foregroundMark x1="36655" y1="32523" x2="35966" y2="32010"/>
                            <a14:foregroundMark x1="50143" y1="42571" x2="46613" y2="39942"/>
                            <a14:foregroundMark x1="31108" y1="26658" x2="31530" y2="27640"/>
                            <a14:foregroundMark x1="23371" y1="24861" x2="21571" y2="29000"/>
                            <a14:foregroundMark x1="29857" y1="13571" x2="29857" y2="15770"/>
                            <a14:foregroundMark x1="23385" y1="25058" x2="22857" y2="26429"/>
                            <a14:foregroundMark x1="27143" y1="15286" x2="26557" y2="16808"/>
                            <a14:foregroundMark x1="57143" y1="31000" x2="45857" y2="45143"/>
                            <a14:foregroundMark x1="63000" y1="22143" x2="51857" y2="42143"/>
                            <a14:foregroundMark x1="69000" y1="26429" x2="58714" y2="45143"/>
                            <a14:foregroundMark x1="74571" y1="22143" x2="69000" y2="36286"/>
                            <a14:foregroundMark x1="75857" y1="19429" x2="71857" y2="29000"/>
                            <a14:foregroundMark x1="74571" y1="20857" x2="70286" y2="33714"/>
                            <a14:foregroundMark x1="31714" y1="54429" x2="29714" y2="55429"/>
                            <a14:foregroundMark x1="31429" y1="52857" x2="27571" y2="55857"/>
                            <a14:foregroundMark x1="56571" y1="25714" x2="52286" y2="32714"/>
                            <a14:foregroundMark x1="56143" y1="23000" x2="54571" y2="26143"/>
                            <a14:foregroundMark x1="72143" y1="31714" x2="68000" y2="40143"/>
                            <a14:foregroundMark x1="70571" y1="36000" x2="68571" y2="40143"/>
                            <a14:foregroundMark x1="71857" y1="37000" x2="69571" y2="39714"/>
                            <a14:foregroundMark x1="72857" y1="37571" x2="69143" y2="40143"/>
                            <a14:foregroundMark x1="73286" y1="38143" x2="70286" y2="40714"/>
                            <a14:foregroundMark x1="69571" y1="39714" x2="60429" y2="44000"/>
                            <a14:backgroundMark x1="12714" y1="40857" x2="14000" y2="49429"/>
                            <a14:backgroundMark x1="19571" y1="36571" x2="14286" y2="49429"/>
                            <a14:backgroundMark x1="21286" y1="39571" x2="17286" y2="47857"/>
                            <a14:backgroundMark x1="22857" y1="42571" x2="17286" y2="50714"/>
                            <a14:backgroundMark x1="22857" y1="43857" x2="17286" y2="49429"/>
                            <a14:backgroundMark x1="43000" y1="71143" x2="37429" y2="79714"/>
                            <a14:backgroundMark x1="42571" y1="72857" x2="48571" y2="79714"/>
                            <a14:backgroundMark x1="45857" y1="68143" x2="45857" y2="78000"/>
                            <a14:backgroundMark x1="45857" y1="71143" x2="43000" y2="76714"/>
                            <a14:backgroundMark x1="45857" y1="68143" x2="43000" y2="81000"/>
                            <a14:backgroundMark x1="84429" y1="40857" x2="80429" y2="61000"/>
                            <a14:backgroundMark x1="67571" y1="9286" x2="60429" y2="16143"/>
                            <a14:backgroundMark x1="67286" y1="13571" x2="54429" y2="17571"/>
                            <a14:backgroundMark x1="54429" y1="12286" x2="51857" y2="19143"/>
                            <a14:backgroundMark x1="54429" y1="12286" x2="48857" y2="23429"/>
                            <a14:backgroundMark x1="53143" y1="17571" x2="47286" y2="27714"/>
                            <a14:backgroundMark x1="41714" y1="23429" x2="40286" y2="30714"/>
                            <a14:backgroundMark x1="42571" y1="27714" x2="47286" y2="33714"/>
                            <a14:backgroundMark x1="41714" y1="23714" x2="44286" y2="30714"/>
                            <a14:backgroundMark x1="45571" y1="30714" x2="47286" y2="32000"/>
                            <a14:backgroundMark x1="45857" y1="25143" x2="45857" y2="27714"/>
                            <a14:backgroundMark x1="47286" y1="25143" x2="44571" y2="29000"/>
                            <a14:backgroundMark x1="44571" y1="29000" x2="44571" y2="33714"/>
                            <a14:backgroundMark x1="25857" y1="16857" x2="27143" y2="35286"/>
                            <a14:backgroundMark x1="32857" y1="16571" x2="23286" y2="35286"/>
                            <a14:backgroundMark x1="41714" y1="16857" x2="23286" y2="46857"/>
                            <a14:backgroundMark x1="48857" y1="12571" x2="36143" y2="41143"/>
                            <a14:backgroundMark x1="46000" y1="31286" x2="39000" y2="39571"/>
                            <a14:backgroundMark x1="44714" y1="34000" x2="40429" y2="39571"/>
                            <a14:backgroundMark x1="44714" y1="34000" x2="39000" y2="42571"/>
                            <a14:backgroundMark x1="46000" y1="35571" x2="39000" y2="45429"/>
                            <a14:backgroundMark x1="43286" y1="41143" x2="42000" y2="45429"/>
                            <a14:backgroundMark x1="51857" y1="54286" x2="57143" y2="67286"/>
                            <a14:backgroundMark x1="63143" y1="50571" x2="53429" y2="64000"/>
                            <a14:backgroundMark x1="60429" y1="50429" x2="54000" y2="56429"/>
                            <a14:backgroundMark x1="57714" y1="50143" x2="54571" y2="53714"/>
                            <a14:backgroundMark x1="58714" y1="50571" x2="54000" y2="53714"/>
                            <a14:backgroundMark x1="60429" y1="48429" x2="57286" y2="51000"/>
                            <a14:backgroundMark x1="57714" y1="52000" x2="53000" y2="60143"/>
                            <a14:backgroundMark x1="55000" y1="52714" x2="51286" y2="56429"/>
                            <a14:backgroundMark x1="54429" y1="52857" x2="51286" y2="55857"/>
                            <a14:backgroundMark x1="51857" y1="53286" x2="49571" y2="54714"/>
                            <a14:backgroundMark x1="64143" y1="51714" x2="62143" y2="66143"/>
                            <a14:backgroundMark x1="66857" y1="53286" x2="61571" y2="67714"/>
                            <a14:backgroundMark x1="58286" y1="61429" x2="59857" y2="73143"/>
                            <a14:backgroundMark x1="67429" y1="59143" x2="62143" y2="73571"/>
                            <a14:backgroundMark x1="67857" y1="59143" x2="64857" y2="73143"/>
                            <a14:backgroundMark x1="66857" y1="56000" x2="70143" y2="71571"/>
                            <a14:backgroundMark x1="71143" y1="54429" x2="72143" y2="75857"/>
                            <a14:backgroundMark x1="72143" y1="59714" x2="74429" y2="74286"/>
                            <a14:backgroundMark x1="74429" y1="67286" x2="77571" y2="79000"/>
                            <a14:backgroundMark x1="45857" y1="37000" x2="45857" y2="37429"/>
                            <a14:backgroundMark x1="44857" y1="37143" x2="44857" y2="37143"/>
                            <a14:backgroundMark x1="45857" y1="37429" x2="45857" y2="37429"/>
                            <a14:backgroundMark x1="45857" y1="37429" x2="45857" y2="38143"/>
                            <a14:backgroundMark x1="45286" y1="38143" x2="45857" y2="37571"/>
                            <a14:backgroundMark x1="46286" y1="36571" x2="46286" y2="37429"/>
                            <a14:backgroundMark x1="59286" y1="51000" x2="58286" y2="49429"/>
                            <a14:backgroundMark x1="58286" y1="49429" x2="56714" y2="500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56" t="14796" r="22433" b="25905"/>
              <a:stretch/>
            </p:blipFill>
            <p:spPr>
              <a:xfrm rot="20254787">
                <a:off x="5489642" y="2296081"/>
                <a:ext cx="353343" cy="349168"/>
              </a:xfrm>
              <a:prstGeom prst="rect">
                <a:avLst/>
              </a:prstGeom>
              <a:effectLst/>
            </p:spPr>
          </p:pic>
        </p:grpSp>
        <p:grpSp>
          <p:nvGrpSpPr>
            <p:cNvPr id="3145" name="그룹 3144">
              <a:extLst>
                <a:ext uri="{FF2B5EF4-FFF2-40B4-BE49-F238E27FC236}">
                  <a16:creationId xmlns:a16="http://schemas.microsoft.com/office/drawing/2014/main" id="{99CDDA27-43C7-C7AE-9DD3-36B9FD377972}"/>
                </a:ext>
              </a:extLst>
            </p:cNvPr>
            <p:cNvGrpSpPr/>
            <p:nvPr/>
          </p:nvGrpSpPr>
          <p:grpSpPr>
            <a:xfrm>
              <a:off x="6918223" y="1666484"/>
              <a:ext cx="1073729" cy="1236425"/>
              <a:chOff x="6680442" y="1666484"/>
              <a:chExt cx="1073729" cy="1236425"/>
            </a:xfrm>
          </p:grpSpPr>
          <p:sp>
            <p:nvSpPr>
              <p:cNvPr id="3147" name="직사각형 3146">
                <a:extLst>
                  <a:ext uri="{FF2B5EF4-FFF2-40B4-BE49-F238E27FC236}">
                    <a16:creationId xmlns:a16="http://schemas.microsoft.com/office/drawing/2014/main" id="{4D904CCF-A4C2-C41A-AC5F-FCE9E4E5C2DE}"/>
                  </a:ext>
                </a:extLst>
              </p:cNvPr>
              <p:cNvSpPr/>
              <p:nvPr/>
            </p:nvSpPr>
            <p:spPr>
              <a:xfrm>
                <a:off x="6680442" y="1666484"/>
                <a:ext cx="1073729" cy="1236425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39382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148" name="Picture 4">
                <a:extLst>
                  <a:ext uri="{FF2B5EF4-FFF2-40B4-BE49-F238E27FC236}">
                    <a16:creationId xmlns:a16="http://schemas.microsoft.com/office/drawing/2014/main" id="{E6691D7B-ED34-B443-9987-A87EF86F0EE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912" t="1049" r="35603" b="89038"/>
              <a:stretch/>
            </p:blipFill>
            <p:spPr bwMode="auto">
              <a:xfrm flipH="1">
                <a:off x="6719543" y="2557049"/>
                <a:ext cx="345089" cy="2978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49" name="그림 3148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67A8225E-6BDB-BFBF-B710-5242D7A012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8" r="7522" b="14347"/>
              <a:stretch/>
            </p:blipFill>
            <p:spPr>
              <a:xfrm rot="627836">
                <a:off x="6751602" y="2268466"/>
                <a:ext cx="380819" cy="387897"/>
              </a:xfrm>
              <a:prstGeom prst="rect">
                <a:avLst/>
              </a:prstGeom>
            </p:spPr>
          </p:pic>
          <p:pic>
            <p:nvPicPr>
              <p:cNvPr id="3151" name="그림 3150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9C004904-9B09-A10D-6C0B-22FAD9E965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23" t="9706" r="15195" b="25424"/>
              <a:stretch/>
            </p:blipFill>
            <p:spPr>
              <a:xfrm>
                <a:off x="6884245" y="1729593"/>
                <a:ext cx="280233" cy="260133"/>
              </a:xfrm>
              <a:prstGeom prst="rect">
                <a:avLst/>
              </a:prstGeom>
            </p:spPr>
          </p:pic>
          <p:pic>
            <p:nvPicPr>
              <p:cNvPr id="3152" name="그림 3151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A6CD29A3-D164-56F8-03B3-1E8B7D7854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23" t="9706" r="15195" b="25424"/>
              <a:stretch/>
            </p:blipFill>
            <p:spPr>
              <a:xfrm>
                <a:off x="7080829" y="2074292"/>
                <a:ext cx="280233" cy="260133"/>
              </a:xfrm>
              <a:prstGeom prst="rect">
                <a:avLst/>
              </a:prstGeom>
            </p:spPr>
          </p:pic>
          <p:pic>
            <p:nvPicPr>
              <p:cNvPr id="3153" name="그림 3152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7086A128-49FF-90AD-93EF-E4F576838F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23" t="9706" r="15195" b="25424"/>
              <a:stretch/>
            </p:blipFill>
            <p:spPr>
              <a:xfrm>
                <a:off x="7361064" y="1794089"/>
                <a:ext cx="280233" cy="260133"/>
              </a:xfrm>
              <a:prstGeom prst="rect">
                <a:avLst/>
              </a:prstGeom>
            </p:spPr>
          </p:pic>
          <p:pic>
            <p:nvPicPr>
              <p:cNvPr id="3154" name="그림 3153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43DC098E-33B1-48BC-B1C1-A325784699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23" t="9706" r="15195" b="25424"/>
              <a:stretch/>
            </p:blipFill>
            <p:spPr>
              <a:xfrm>
                <a:off x="7440112" y="2332348"/>
                <a:ext cx="280233" cy="260133"/>
              </a:xfrm>
              <a:prstGeom prst="rect">
                <a:avLst/>
              </a:prstGeom>
            </p:spPr>
          </p:pic>
        </p:grpSp>
      </p:grpSp>
      <p:grpSp>
        <p:nvGrpSpPr>
          <p:cNvPr id="3171" name="그룹 3170">
            <a:extLst>
              <a:ext uri="{FF2B5EF4-FFF2-40B4-BE49-F238E27FC236}">
                <a16:creationId xmlns:a16="http://schemas.microsoft.com/office/drawing/2014/main" id="{7D25281C-44A6-B4B9-B048-B8E0CA37C14B}"/>
              </a:ext>
            </a:extLst>
          </p:cNvPr>
          <p:cNvGrpSpPr/>
          <p:nvPr/>
        </p:nvGrpSpPr>
        <p:grpSpPr>
          <a:xfrm>
            <a:off x="2236176" y="5517452"/>
            <a:ext cx="9011842" cy="693783"/>
            <a:chOff x="2236176" y="5517452"/>
            <a:chExt cx="9011842" cy="693783"/>
          </a:xfrm>
        </p:grpSpPr>
        <p:sp>
          <p:nvSpPr>
            <p:cNvPr id="3169" name="직사각형 3168">
              <a:extLst>
                <a:ext uri="{FF2B5EF4-FFF2-40B4-BE49-F238E27FC236}">
                  <a16:creationId xmlns:a16="http://schemas.microsoft.com/office/drawing/2014/main" id="{FF6DD823-2040-7590-3258-EB34FCB10B8B}"/>
                </a:ext>
              </a:extLst>
            </p:cNvPr>
            <p:cNvSpPr>
              <a:spLocks/>
            </p:cNvSpPr>
            <p:nvPr/>
          </p:nvSpPr>
          <p:spPr>
            <a:xfrm>
              <a:off x="2236176" y="5517452"/>
              <a:ext cx="9011842" cy="693783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70" name="TextBox 3169">
              <a:extLst>
                <a:ext uri="{FF2B5EF4-FFF2-40B4-BE49-F238E27FC236}">
                  <a16:creationId xmlns:a16="http://schemas.microsoft.com/office/drawing/2014/main" id="{77C6A990-F26A-D47D-7435-643608F3E0BF}"/>
                </a:ext>
              </a:extLst>
            </p:cNvPr>
            <p:cNvSpPr txBox="1"/>
            <p:nvPr/>
          </p:nvSpPr>
          <p:spPr>
            <a:xfrm>
              <a:off x="4687690" y="5710455"/>
              <a:ext cx="4108817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1400" i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다른 </a:t>
              </a:r>
              <a:r>
                <a:rPr lang="ko-KR" altLang="en-US" sz="1400" i="1" dirty="0" err="1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소울라이크</a:t>
              </a:r>
              <a:r>
                <a:rPr lang="ko-KR" altLang="en-US" sz="1400" i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장르의 게임과 차별화된 재미 선사</a:t>
              </a:r>
              <a:endParaRPr lang="en-US" altLang="ko-KR" sz="1400" i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0511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755D072-7BC0-EC79-23C1-76878716AE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4</a:t>
            </a:fld>
            <a:r>
              <a:rPr lang="en-US" altLang="ko-KR"/>
              <a:t>/20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BADB631-825C-F045-2254-9A9FFF2E61C7}"/>
              </a:ext>
            </a:extLst>
          </p:cNvPr>
          <p:cNvSpPr>
            <a:spLocks/>
          </p:cNvSpPr>
          <p:nvPr/>
        </p:nvSpPr>
        <p:spPr>
          <a:xfrm>
            <a:off x="11909965" y="988246"/>
            <a:ext cx="46800" cy="4896000"/>
          </a:xfrm>
          <a:prstGeom prst="rect">
            <a:avLst/>
          </a:prstGeom>
          <a:solidFill>
            <a:srgbClr val="676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8A94B2E9-5730-AE81-32B5-0EFBB7B23020}"/>
              </a:ext>
            </a:extLst>
          </p:cNvPr>
          <p:cNvGrpSpPr/>
          <p:nvPr/>
        </p:nvGrpSpPr>
        <p:grpSpPr>
          <a:xfrm>
            <a:off x="1992916" y="2526558"/>
            <a:ext cx="3814877" cy="1032467"/>
            <a:chOff x="2005200" y="2539496"/>
            <a:chExt cx="3814877" cy="1032467"/>
          </a:xfrm>
        </p:grpSpPr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C7C7A70-6646-BDA1-70BC-AEC495846D65}"/>
                </a:ext>
              </a:extLst>
            </p:cNvPr>
            <p:cNvSpPr txBox="1"/>
            <p:nvPr/>
          </p:nvSpPr>
          <p:spPr>
            <a:xfrm>
              <a:off x="2217809" y="3017965"/>
              <a:ext cx="3602268" cy="5539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전회는 전투 기술과 속성을 무기에 부여하는 아이템입니다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 err="1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엘든링만의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고유한 컨텐츠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&amp;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시스템입니다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</p:txBody>
        </p: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CDF9CE60-F8C6-9382-15B9-4362C395E967}"/>
                </a:ext>
              </a:extLst>
            </p:cNvPr>
            <p:cNvGrpSpPr/>
            <p:nvPr/>
          </p:nvGrpSpPr>
          <p:grpSpPr>
            <a:xfrm>
              <a:off x="2005200" y="2539496"/>
              <a:ext cx="2831662" cy="367200"/>
              <a:chOff x="2500453" y="1274905"/>
              <a:chExt cx="2831662" cy="367200"/>
            </a:xfrm>
          </p:grpSpPr>
          <p:pic>
            <p:nvPicPr>
              <p:cNvPr id="111" name="Picture 4">
                <a:extLst>
                  <a:ext uri="{FF2B5EF4-FFF2-40B4-BE49-F238E27FC236}">
                    <a16:creationId xmlns:a16="http://schemas.microsoft.com/office/drawing/2014/main" id="{10831D75-38E4-EB09-9600-0BD51F6BB530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2" name="그룹 111">
                <a:extLst>
                  <a:ext uri="{FF2B5EF4-FFF2-40B4-BE49-F238E27FC236}">
                    <a16:creationId xmlns:a16="http://schemas.microsoft.com/office/drawing/2014/main" id="{4F4E7A64-B022-C937-AA20-5570323E7FB1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114" name="직사각형 113">
                  <a:extLst>
                    <a:ext uri="{FF2B5EF4-FFF2-40B4-BE49-F238E27FC236}">
                      <a16:creationId xmlns:a16="http://schemas.microsoft.com/office/drawing/2014/main" id="{66CA6A73-B786-5165-6AD2-3102F26AD6A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15" name="직선 연결선 114">
                  <a:extLst>
                    <a:ext uri="{FF2B5EF4-FFF2-40B4-BE49-F238E27FC236}">
                      <a16:creationId xmlns:a16="http://schemas.microsoft.com/office/drawing/2014/main" id="{A85BA55A-3D24-297C-3B45-90550B4B6F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직선 연결선 115">
                  <a:extLst>
                    <a:ext uri="{FF2B5EF4-FFF2-40B4-BE49-F238E27FC236}">
                      <a16:creationId xmlns:a16="http://schemas.microsoft.com/office/drawing/2014/main" id="{2CD6E9FC-7FA2-2324-0F23-051A560D39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016AD2FD-2D21-C430-DBF8-D5AFCB8E7EE6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0144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‘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전회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’ 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란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?</a:t>
                </a:r>
                <a:endParaRPr lang="ko-KR" altLang="en-US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endParaRPr>
              </a:p>
            </p:txBody>
          </p:sp>
        </p:grp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FB6BF6B1-672D-7513-E7CF-D1251AE60587}"/>
              </a:ext>
            </a:extLst>
          </p:cNvPr>
          <p:cNvGrpSpPr/>
          <p:nvPr/>
        </p:nvGrpSpPr>
        <p:grpSpPr>
          <a:xfrm>
            <a:off x="1991018" y="4124931"/>
            <a:ext cx="5565356" cy="1032467"/>
            <a:chOff x="2005200" y="4204555"/>
            <a:chExt cx="5565356" cy="103246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D3A2C5-FC17-CDE0-EEAE-3E7ACABB7FC5}"/>
                </a:ext>
              </a:extLst>
            </p:cNvPr>
            <p:cNvSpPr txBox="1"/>
            <p:nvPr/>
          </p:nvSpPr>
          <p:spPr>
            <a:xfrm>
              <a:off x="2217809" y="4683024"/>
              <a:ext cx="5352747" cy="55399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전투 상황에서 유저의 전략적 선택을 유도합니다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무기와 전회의 조합마다 다양한 전투 경험을 제공하여 반복 플레이의 지루함을 덜어줍니다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07111A2E-B8E4-F431-67EC-044CD4A42A74}"/>
                </a:ext>
              </a:extLst>
            </p:cNvPr>
            <p:cNvGrpSpPr/>
            <p:nvPr/>
          </p:nvGrpSpPr>
          <p:grpSpPr>
            <a:xfrm>
              <a:off x="2005200" y="4204555"/>
              <a:ext cx="2831662" cy="367200"/>
              <a:chOff x="2500453" y="1274905"/>
              <a:chExt cx="2831662" cy="367200"/>
            </a:xfrm>
          </p:grpSpPr>
          <p:pic>
            <p:nvPicPr>
              <p:cNvPr id="14" name="Picture 4">
                <a:extLst>
                  <a:ext uri="{FF2B5EF4-FFF2-40B4-BE49-F238E27FC236}">
                    <a16:creationId xmlns:a16="http://schemas.microsoft.com/office/drawing/2014/main" id="{4F87904E-7B29-4C03-97AF-056CAEAD81DC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A11E501F-8EF7-EA60-9484-02975461BC85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2742A239-408E-5BBF-97A8-02E735D15BF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8" name="직선 연결선 17">
                  <a:extLst>
                    <a:ext uri="{FF2B5EF4-FFF2-40B4-BE49-F238E27FC236}">
                      <a16:creationId xmlns:a16="http://schemas.microsoft.com/office/drawing/2014/main" id="{E48C635F-C8CF-249C-47F7-7999FE635C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직선 연결선 18">
                  <a:extLst>
                    <a:ext uri="{FF2B5EF4-FFF2-40B4-BE49-F238E27FC236}">
                      <a16:creationId xmlns:a16="http://schemas.microsoft.com/office/drawing/2014/main" id="{376C0A39-8195-2260-A20D-0F411E9517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1861849-BF9C-6481-1890-0A4FD7D4F550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942887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기능 및 역할</a:t>
                </a:r>
              </a:p>
            </p:txBody>
          </p:sp>
        </p:grp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33E6338-4E7D-1DF6-68B4-E80C5D1AF6BA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D7C7424-DD51-314B-9C5E-51D1D0C9A55C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E5140629-C07E-23C1-2472-EF464ADA56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09797243-C0BE-F129-2AB1-324AA48DAC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0B0B4A-DCEA-B7A4-C503-DC2D51C029F1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140056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‘</a:t>
              </a:r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</a:t>
              </a:r>
              <a:r>
                <a:rPr lang="en-US" altLang="ko-KR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’</a:t>
              </a:r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소개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2CEAC94E-1C7A-6E4A-3FB1-18A21A399F1E}"/>
              </a:ext>
            </a:extLst>
          </p:cNvPr>
          <p:cNvGrpSpPr/>
          <p:nvPr/>
        </p:nvGrpSpPr>
        <p:grpSpPr>
          <a:xfrm>
            <a:off x="1992916" y="954061"/>
            <a:ext cx="5616246" cy="1049006"/>
            <a:chOff x="1992916" y="954061"/>
            <a:chExt cx="5616246" cy="1049006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A8938B3A-CC95-3846-9F36-E2F44F4D1768}"/>
                </a:ext>
              </a:extLst>
            </p:cNvPr>
            <p:cNvGrpSpPr/>
            <p:nvPr/>
          </p:nvGrpSpPr>
          <p:grpSpPr>
            <a:xfrm>
              <a:off x="1992916" y="954061"/>
              <a:ext cx="5616246" cy="1049006"/>
              <a:chOff x="1992916" y="954061"/>
              <a:chExt cx="5616246" cy="1049006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C47FFD3E-E89D-6F0B-13FD-B8C0D5357208}"/>
                  </a:ext>
                </a:extLst>
              </p:cNvPr>
              <p:cNvGrpSpPr/>
              <p:nvPr/>
            </p:nvGrpSpPr>
            <p:grpSpPr>
              <a:xfrm>
                <a:off x="1992916" y="954061"/>
                <a:ext cx="2831662" cy="367200"/>
                <a:chOff x="2500453" y="1274905"/>
                <a:chExt cx="2831662" cy="367200"/>
              </a:xfrm>
            </p:grpSpPr>
            <p:pic>
              <p:nvPicPr>
                <p:cNvPr id="29" name="Picture 4">
                  <a:extLst>
                    <a:ext uri="{FF2B5EF4-FFF2-40B4-BE49-F238E27FC236}">
                      <a16:creationId xmlns:a16="http://schemas.microsoft.com/office/drawing/2014/main" id="{6C4CF741-1C9F-37AE-4554-0FCA785B1DAF}"/>
                    </a:ext>
                  </a:extLst>
                </p:cNvPr>
                <p:cNvPicPr>
                  <a:picLocks noChangeArrowheads="1"/>
                </p:cNvPicPr>
                <p:nvPr/>
              </p:nvPicPr>
              <p:blipFill rotWithShape="1">
                <a:blip r:embed="rId3">
                  <a:clrChange>
                    <a:clrFrom>
                      <a:srgbClr val="000000"/>
                    </a:clrFrom>
                    <a:clrTo>
                      <a:srgbClr val="000000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9323" t="43581" r="59826" b="39566"/>
                <a:stretch/>
              </p:blipFill>
              <p:spPr bwMode="auto">
                <a:xfrm>
                  <a:off x="2500453" y="1274905"/>
                  <a:ext cx="36000" cy="36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6E2D85DA-EA92-51BE-FA74-4EE16C624B74}"/>
                    </a:ext>
                  </a:extLst>
                </p:cNvPr>
                <p:cNvGrpSpPr/>
                <p:nvPr/>
              </p:nvGrpSpPr>
              <p:grpSpPr>
                <a:xfrm>
                  <a:off x="2536453" y="1287843"/>
                  <a:ext cx="2795662" cy="343894"/>
                  <a:chOff x="4774676" y="2919518"/>
                  <a:chExt cx="2734338" cy="336351"/>
                </a:xfrm>
              </p:grpSpPr>
              <p:sp>
                <p:nvSpPr>
                  <p:cNvPr id="32" name="직사각형 31">
                    <a:extLst>
                      <a:ext uri="{FF2B5EF4-FFF2-40B4-BE49-F238E27FC236}">
                        <a16:creationId xmlns:a16="http://schemas.microsoft.com/office/drawing/2014/main" id="{19BB2CE0-F9D4-FA1A-83B2-C82ACA17D4F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774676" y="2919518"/>
                    <a:ext cx="2734338" cy="336351"/>
                  </a:xfrm>
                  <a:prstGeom prst="rect">
                    <a:avLst/>
                  </a:prstGeom>
                  <a:gradFill flip="none" rotWithShape="1">
                    <a:gsLst>
                      <a:gs pos="59000">
                        <a:srgbClr val="1A1810">
                          <a:alpha val="70000"/>
                        </a:srgbClr>
                      </a:gs>
                      <a:gs pos="3000">
                        <a:srgbClr val="1A1810">
                          <a:alpha val="90000"/>
                        </a:srgbClr>
                      </a:gs>
                      <a:gs pos="100000">
                        <a:srgbClr val="1A1810">
                          <a:alpha val="0"/>
                        </a:srgbClr>
                      </a:gs>
                    </a:gsLst>
                    <a:lin ang="0" scaled="1"/>
                    <a:tileRect/>
                  </a:gra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cxnSp>
                <p:nvCxnSpPr>
                  <p:cNvPr id="33" name="직선 연결선 32">
                    <a:extLst>
                      <a:ext uri="{FF2B5EF4-FFF2-40B4-BE49-F238E27FC236}">
                        <a16:creationId xmlns:a16="http://schemas.microsoft.com/office/drawing/2014/main" id="{2C923CBD-D1EB-BCAF-2E31-CB9E66F788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774676" y="3255869"/>
                    <a:ext cx="2734338" cy="0"/>
                  </a:xfrm>
                  <a:prstGeom prst="line">
                    <a:avLst/>
                  </a:prstGeom>
                  <a:ln>
                    <a:gradFill flip="none" rotWithShape="1">
                      <a:gsLst>
                        <a:gs pos="0">
                          <a:srgbClr val="33332B"/>
                        </a:gs>
                        <a:gs pos="31000">
                          <a:srgbClr val="33332B">
                            <a:alpha val="70000"/>
                          </a:srgbClr>
                        </a:gs>
                        <a:gs pos="54000">
                          <a:srgbClr val="33332B">
                            <a:alpha val="30000"/>
                          </a:srgbClr>
                        </a:gs>
                        <a:gs pos="100000">
                          <a:srgbClr val="33332B">
                            <a:alpha val="0"/>
                          </a:srgbClr>
                        </a:gs>
                      </a:gsLst>
                      <a:lin ang="10800000" scaled="1"/>
                      <a:tileRect/>
                    </a:gra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직선 연결선 33">
                    <a:extLst>
                      <a:ext uri="{FF2B5EF4-FFF2-40B4-BE49-F238E27FC236}">
                        <a16:creationId xmlns:a16="http://schemas.microsoft.com/office/drawing/2014/main" id="{8DF4B55E-3568-84EB-B5D5-E8595BD567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774676" y="2919518"/>
                    <a:ext cx="2734338" cy="0"/>
                  </a:xfrm>
                  <a:prstGeom prst="line">
                    <a:avLst/>
                  </a:prstGeom>
                  <a:ln>
                    <a:gradFill flip="none" rotWithShape="1">
                      <a:gsLst>
                        <a:gs pos="0">
                          <a:srgbClr val="33332B"/>
                        </a:gs>
                        <a:gs pos="31000">
                          <a:srgbClr val="33332B">
                            <a:alpha val="70000"/>
                          </a:srgbClr>
                        </a:gs>
                        <a:gs pos="54000">
                          <a:srgbClr val="33332B">
                            <a:alpha val="30000"/>
                          </a:srgbClr>
                        </a:gs>
                        <a:gs pos="100000">
                          <a:srgbClr val="33332B">
                            <a:alpha val="0"/>
                          </a:srgbClr>
                        </a:gs>
                      </a:gsLst>
                      <a:lin ang="10800000" scaled="1"/>
                      <a:tileRect/>
                    </a:gra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97CC5734-E9E5-9B5F-0C78-B474FAB53301}"/>
                    </a:ext>
                  </a:extLst>
                </p:cNvPr>
                <p:cNvSpPr txBox="1"/>
                <p:nvPr/>
              </p:nvSpPr>
              <p:spPr>
                <a:xfrm>
                  <a:off x="2554184" y="1328985"/>
                  <a:ext cx="756938" cy="26161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r>
                    <a:rPr lang="ko-KR" altLang="en-US" sz="11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단어의 뜻</a:t>
                  </a:r>
                </a:p>
              </p:txBody>
            </p:sp>
          </p:grpSp>
          <p:grpSp>
            <p:nvGrpSpPr>
              <p:cNvPr id="57" name="그룹 56">
                <a:extLst>
                  <a:ext uri="{FF2B5EF4-FFF2-40B4-BE49-F238E27FC236}">
                    <a16:creationId xmlns:a16="http://schemas.microsoft.com/office/drawing/2014/main" id="{D312A4AB-749F-0625-1E9D-8663E0614CD8}"/>
                  </a:ext>
                </a:extLst>
              </p:cNvPr>
              <p:cNvGrpSpPr/>
              <p:nvPr/>
            </p:nvGrpSpPr>
            <p:grpSpPr>
              <a:xfrm>
                <a:off x="2046647" y="1478879"/>
                <a:ext cx="5562515" cy="524188"/>
                <a:chOff x="2218168" y="1478879"/>
                <a:chExt cx="5562515" cy="524188"/>
              </a:xfrm>
            </p:grpSpPr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3EDE4F6-7C0B-8FBF-09C2-E400C57E9041}"/>
                    </a:ext>
                  </a:extLst>
                </p:cNvPr>
                <p:cNvSpPr txBox="1"/>
                <p:nvPr/>
              </p:nvSpPr>
              <p:spPr>
                <a:xfrm>
                  <a:off x="3844990" y="1602700"/>
                  <a:ext cx="3935693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>
                    <a:buClr>
                      <a:schemeClr val="bg1"/>
                    </a:buClr>
                    <a:buSzPct val="110000"/>
                  </a:pPr>
                  <a:r>
                    <a:rPr lang="en-US" altLang="ko-KR" sz="1000" dirty="0">
                      <a:solidFill>
                        <a:schemeClr val="bg1"/>
                      </a:solidFill>
                      <a:effectLst>
                        <a:glow rad="63500">
                          <a:srgbClr val="32322A"/>
                        </a:glow>
                      </a:effectLst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:    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63500">
                          <a:srgbClr val="32322A"/>
                        </a:glow>
                      </a:effectLst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전회는 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effectLst>
                        <a:glow rad="63500">
                          <a:srgbClr val="32322A"/>
                        </a:glow>
                      </a:effectLst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63500">
                          <a:srgbClr val="32322A"/>
                        </a:glow>
                      </a:effectLst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전쟁의 재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effectLst>
                        <a:glow rad="63500">
                          <a:srgbClr val="32322A"/>
                        </a:glow>
                      </a:effectLst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’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63500">
                          <a:srgbClr val="32322A"/>
                        </a:glow>
                      </a:effectLst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라는 뜻으로 영어로는 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effectLst>
                        <a:glow rad="63500">
                          <a:srgbClr val="32322A"/>
                        </a:glow>
                      </a:effectLst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‘Ashes Of War’ 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63500">
                          <a:srgbClr val="32322A"/>
                        </a:glow>
                      </a:effectLst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입니다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effectLst>
                        <a:glow rad="63500">
                          <a:srgbClr val="32322A"/>
                        </a:glow>
                      </a:effectLst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.</a:t>
                  </a:r>
                </a:p>
              </p:txBody>
            </p:sp>
            <p:grpSp>
              <p:nvGrpSpPr>
                <p:cNvPr id="47" name="그룹 46">
                  <a:extLst>
                    <a:ext uri="{FF2B5EF4-FFF2-40B4-BE49-F238E27FC236}">
                      <a16:creationId xmlns:a16="http://schemas.microsoft.com/office/drawing/2014/main" id="{7855795D-BB07-50D5-DF98-E5022039B450}"/>
                    </a:ext>
                  </a:extLst>
                </p:cNvPr>
                <p:cNvGrpSpPr/>
                <p:nvPr/>
              </p:nvGrpSpPr>
              <p:grpSpPr>
                <a:xfrm>
                  <a:off x="2218168" y="1478879"/>
                  <a:ext cx="1560695" cy="524188"/>
                  <a:chOff x="2218168" y="1511334"/>
                  <a:chExt cx="1560695" cy="524188"/>
                </a:xfrm>
              </p:grpSpPr>
              <p:grpSp>
                <p:nvGrpSpPr>
                  <p:cNvPr id="46" name="그룹 45">
                    <a:extLst>
                      <a:ext uri="{FF2B5EF4-FFF2-40B4-BE49-F238E27FC236}">
                        <a16:creationId xmlns:a16="http://schemas.microsoft.com/office/drawing/2014/main" id="{9FCCAD22-BB3A-7943-E696-7A6224ED4131}"/>
                      </a:ext>
                    </a:extLst>
                  </p:cNvPr>
                  <p:cNvGrpSpPr/>
                  <p:nvPr/>
                </p:nvGrpSpPr>
                <p:grpSpPr>
                  <a:xfrm>
                    <a:off x="3257566" y="1511334"/>
                    <a:ext cx="521297" cy="524188"/>
                    <a:chOff x="3257566" y="1511334"/>
                    <a:chExt cx="521297" cy="524188"/>
                  </a:xfrm>
                </p:grpSpPr>
                <p:sp>
                  <p:nvSpPr>
                    <p:cNvPr id="39" name="TextBox 38">
                      <a:extLst>
                        <a:ext uri="{FF2B5EF4-FFF2-40B4-BE49-F238E27FC236}">
                          <a16:creationId xmlns:a16="http://schemas.microsoft.com/office/drawing/2014/main" id="{2F91A618-87A0-7C27-4B26-9AF54309C9D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330503" y="1511334"/>
                      <a:ext cx="377026" cy="338554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 anchor="ctr">
                      <a:spAutoFit/>
                    </a:bodyPr>
                    <a:lstStyle/>
                    <a:p>
                      <a:r>
                        <a:rPr lang="ko-KR" altLang="en-US" sz="1600" dirty="0">
                          <a:solidFill>
                            <a:schemeClr val="bg1"/>
                          </a:solidFill>
                          <a:effectLst>
                            <a:glow rad="50800">
                              <a:srgbClr val="5F5E5A"/>
                            </a:glow>
                          </a:effectLst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灰</a:t>
                      </a:r>
                      <a:endParaRPr lang="en-US" altLang="ko-KR" sz="1600" dirty="0">
                        <a:solidFill>
                          <a:schemeClr val="bg1"/>
                        </a:solidFill>
                        <a:effectLst>
                          <a:glow rad="50800">
                            <a:srgbClr val="5F5E5A"/>
                          </a:glow>
                        </a:effectLst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p:txBody>
                </p:sp>
                <p:sp>
                  <p:nvSpPr>
                    <p:cNvPr id="40" name="TextBox 39">
                      <a:extLst>
                        <a:ext uri="{FF2B5EF4-FFF2-40B4-BE49-F238E27FC236}">
                          <a16:creationId xmlns:a16="http://schemas.microsoft.com/office/drawing/2014/main" id="{200CC2B1-070A-4BEA-E96B-FB3185B95CE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57566" y="1789301"/>
                      <a:ext cx="521297" cy="246221"/>
                    </a:xfrm>
                    <a:prstGeom prst="rect">
                      <a:avLst/>
                    </a:prstGeom>
                  </p:spPr>
                  <p:txBody>
                    <a:bodyPr wrap="none" rtlCol="0" anchor="ctr">
                      <a:spAutoFit/>
                    </a:bodyPr>
                    <a:lstStyle/>
                    <a:p>
                      <a:pPr>
                        <a:buClr>
                          <a:schemeClr val="bg1"/>
                        </a:buClr>
                        <a:buSzPct val="110000"/>
                      </a:pPr>
                      <a:r>
                        <a:rPr lang="ko-KR" altLang="en-US" sz="1000" dirty="0">
                          <a:solidFill>
                            <a:schemeClr val="bg1"/>
                          </a:solidFill>
                          <a:effectLst>
                            <a:glow rad="63500">
                              <a:srgbClr val="32322A"/>
                            </a:glow>
                          </a:effectLst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재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effectLst>
                            <a:glow rad="63500">
                              <a:srgbClr val="32322A"/>
                            </a:glow>
                          </a:effectLst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‘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effectLst>
                            <a:glow rad="63500">
                              <a:srgbClr val="32322A"/>
                            </a:glow>
                          </a:effectLst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회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effectLst>
                            <a:glow rad="63500">
                              <a:srgbClr val="32322A"/>
                            </a:glow>
                          </a:effectLst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’</a:t>
                      </a:r>
                    </a:p>
                  </p:txBody>
                </p:sp>
              </p:grpSp>
              <p:grpSp>
                <p:nvGrpSpPr>
                  <p:cNvPr id="45" name="그룹 44">
                    <a:extLst>
                      <a:ext uri="{FF2B5EF4-FFF2-40B4-BE49-F238E27FC236}">
                        <a16:creationId xmlns:a16="http://schemas.microsoft.com/office/drawing/2014/main" id="{BB9D5E48-1D18-DB87-9C9A-5539C7D3429E}"/>
                      </a:ext>
                    </a:extLst>
                  </p:cNvPr>
                  <p:cNvGrpSpPr/>
                  <p:nvPr/>
                </p:nvGrpSpPr>
                <p:grpSpPr>
                  <a:xfrm>
                    <a:off x="2218168" y="1511334"/>
                    <a:ext cx="643125" cy="524188"/>
                    <a:chOff x="2218168" y="1511334"/>
                    <a:chExt cx="643125" cy="524188"/>
                  </a:xfrm>
                </p:grpSpPr>
                <p:sp>
                  <p:nvSpPr>
                    <p:cNvPr id="41" name="TextBox 40">
                      <a:extLst>
                        <a:ext uri="{FF2B5EF4-FFF2-40B4-BE49-F238E27FC236}">
                          <a16:creationId xmlns:a16="http://schemas.microsoft.com/office/drawing/2014/main" id="{0209C594-6FA6-BB46-50E7-30BE71154C0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351217" y="1511334"/>
                      <a:ext cx="377026" cy="338554"/>
                    </a:xfrm>
                    <a:prstGeom prst="rect">
                      <a:avLst/>
                    </a:prstGeom>
                    <a:noFill/>
                    <a:effectLst/>
                  </p:spPr>
                  <p:txBody>
                    <a:bodyPr wrap="none" rtlCol="0" anchor="ctr">
                      <a:spAutoFit/>
                    </a:bodyPr>
                    <a:lstStyle/>
                    <a:p>
                      <a:r>
                        <a:rPr lang="ko-KR" altLang="en-US" sz="1600" dirty="0">
                          <a:solidFill>
                            <a:schemeClr val="bg1"/>
                          </a:solidFill>
                          <a:effectLst>
                            <a:glow rad="50800">
                              <a:srgbClr val="5F5E5A"/>
                            </a:glow>
                          </a:effectLst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戰</a:t>
                      </a:r>
                      <a:endParaRPr lang="en-US" altLang="ko-KR" sz="1600" dirty="0">
                        <a:solidFill>
                          <a:schemeClr val="bg1"/>
                        </a:solidFill>
                        <a:effectLst>
                          <a:glow rad="50800">
                            <a:srgbClr val="5F5E5A"/>
                          </a:glow>
                        </a:effectLst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p:txBody>
                </p:sp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588E6938-1A75-331B-1A7E-65410361B8C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218168" y="1789301"/>
                      <a:ext cx="643125" cy="246221"/>
                    </a:xfrm>
                    <a:prstGeom prst="rect">
                      <a:avLst/>
                    </a:prstGeom>
                  </p:spPr>
                  <p:txBody>
                    <a:bodyPr wrap="none" rtlCol="0" anchor="ctr">
                      <a:spAutoFit/>
                    </a:bodyPr>
                    <a:lstStyle/>
                    <a:p>
                      <a:pPr>
                        <a:buClr>
                          <a:schemeClr val="bg1"/>
                        </a:buClr>
                        <a:buSzPct val="110000"/>
                      </a:pPr>
                      <a:r>
                        <a:rPr lang="ko-KR" altLang="en-US" sz="1000" dirty="0">
                          <a:solidFill>
                            <a:schemeClr val="bg1"/>
                          </a:solidFill>
                          <a:effectLst>
                            <a:glow rad="63500">
                              <a:srgbClr val="32322A"/>
                            </a:glow>
                          </a:effectLst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싸움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effectLst>
                            <a:glow rad="63500">
                              <a:srgbClr val="32322A"/>
                            </a:glow>
                          </a:effectLst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‘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effectLst>
                            <a:glow rad="63500">
                              <a:srgbClr val="32322A"/>
                            </a:glow>
                          </a:effectLst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전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effectLst>
                            <a:glow rad="63500">
                              <a:srgbClr val="32322A"/>
                            </a:glow>
                          </a:effectLst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’</a:t>
                      </a:r>
                    </a:p>
                  </p:txBody>
                </p:sp>
              </p:grpSp>
            </p:grpSp>
          </p:grpSp>
        </p:grpSp>
        <p:sp>
          <p:nvSpPr>
            <p:cNvPr id="8" name="십자형 7">
              <a:extLst>
                <a:ext uri="{FF2B5EF4-FFF2-40B4-BE49-F238E27FC236}">
                  <a16:creationId xmlns:a16="http://schemas.microsoft.com/office/drawing/2014/main" id="{8BCA5D62-65C2-6DAA-10CE-C1792FFB404C}"/>
                </a:ext>
              </a:extLst>
            </p:cNvPr>
            <p:cNvSpPr/>
            <p:nvPr/>
          </p:nvSpPr>
          <p:spPr>
            <a:xfrm>
              <a:off x="2759829" y="1638990"/>
              <a:ext cx="185634" cy="185634"/>
            </a:xfrm>
            <a:prstGeom prst="plus">
              <a:avLst>
                <a:gd name="adj" fmla="val 39667"/>
              </a:avLst>
            </a:prstGeom>
            <a:solidFill>
              <a:srgbClr val="39382E"/>
            </a:solidFill>
            <a:ln w="12700"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68322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083CCB0B-1398-D3E9-E539-6F8165F5934A}"/>
              </a:ext>
            </a:extLst>
          </p:cNvPr>
          <p:cNvGrpSpPr/>
          <p:nvPr/>
        </p:nvGrpSpPr>
        <p:grpSpPr>
          <a:xfrm>
            <a:off x="2538414" y="1881214"/>
            <a:ext cx="2193768" cy="1654901"/>
            <a:chOff x="9299324" y="1849460"/>
            <a:chExt cx="2193768" cy="1654901"/>
          </a:xfrm>
        </p:grpSpPr>
        <p:sp>
          <p:nvSpPr>
            <p:cNvPr id="190" name="직사각형 189">
              <a:extLst>
                <a:ext uri="{FF2B5EF4-FFF2-40B4-BE49-F238E27FC236}">
                  <a16:creationId xmlns:a16="http://schemas.microsoft.com/office/drawing/2014/main" id="{4FB5FBAB-0AEE-9091-6631-6EAEE73B77B8}"/>
                </a:ext>
              </a:extLst>
            </p:cNvPr>
            <p:cNvSpPr>
              <a:spLocks/>
            </p:cNvSpPr>
            <p:nvPr/>
          </p:nvSpPr>
          <p:spPr>
            <a:xfrm>
              <a:off x="9299325" y="2153971"/>
              <a:ext cx="2193767" cy="1350390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1" name="직사각형 190">
              <a:extLst>
                <a:ext uri="{FF2B5EF4-FFF2-40B4-BE49-F238E27FC236}">
                  <a16:creationId xmlns:a16="http://schemas.microsoft.com/office/drawing/2014/main" id="{25BA80BD-3B83-15C3-C43F-E883CC2ABB27}"/>
                </a:ext>
              </a:extLst>
            </p:cNvPr>
            <p:cNvSpPr>
              <a:spLocks/>
            </p:cNvSpPr>
            <p:nvPr/>
          </p:nvSpPr>
          <p:spPr>
            <a:xfrm>
              <a:off x="9299324" y="1849460"/>
              <a:ext cx="2193767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F3F9B219-98BC-1C16-77D3-A4749C9DDB91}"/>
                </a:ext>
              </a:extLst>
            </p:cNvPr>
            <p:cNvSpPr txBox="1"/>
            <p:nvPr/>
          </p:nvSpPr>
          <p:spPr>
            <a:xfrm>
              <a:off x="9917556" y="1878679"/>
              <a:ext cx="957314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1000" dirty="0" err="1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스카라베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처치</a:t>
              </a:r>
            </a:p>
          </p:txBody>
        </p:sp>
      </p:grpSp>
      <p:grpSp>
        <p:nvGrpSpPr>
          <p:cNvPr id="193" name="그룹 192">
            <a:extLst>
              <a:ext uri="{FF2B5EF4-FFF2-40B4-BE49-F238E27FC236}">
                <a16:creationId xmlns:a16="http://schemas.microsoft.com/office/drawing/2014/main" id="{B18250AD-591E-2B22-8A13-5AAFB1DB0040}"/>
              </a:ext>
            </a:extLst>
          </p:cNvPr>
          <p:cNvGrpSpPr/>
          <p:nvPr/>
        </p:nvGrpSpPr>
        <p:grpSpPr>
          <a:xfrm>
            <a:off x="4999116" y="1881214"/>
            <a:ext cx="2193768" cy="1654901"/>
            <a:chOff x="9299324" y="1849460"/>
            <a:chExt cx="2193768" cy="1654901"/>
          </a:xfrm>
        </p:grpSpPr>
        <p:sp>
          <p:nvSpPr>
            <p:cNvPr id="194" name="직사각형 193">
              <a:extLst>
                <a:ext uri="{FF2B5EF4-FFF2-40B4-BE49-F238E27FC236}">
                  <a16:creationId xmlns:a16="http://schemas.microsoft.com/office/drawing/2014/main" id="{7A1EB36A-A5BD-0865-44AE-FBF4A813FFE0}"/>
                </a:ext>
              </a:extLst>
            </p:cNvPr>
            <p:cNvSpPr>
              <a:spLocks/>
            </p:cNvSpPr>
            <p:nvPr/>
          </p:nvSpPr>
          <p:spPr>
            <a:xfrm>
              <a:off x="9299325" y="2153971"/>
              <a:ext cx="2193767" cy="1350390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5" name="직사각형 194">
              <a:extLst>
                <a:ext uri="{FF2B5EF4-FFF2-40B4-BE49-F238E27FC236}">
                  <a16:creationId xmlns:a16="http://schemas.microsoft.com/office/drawing/2014/main" id="{65C4DFEF-5F1D-1247-2323-A30C9F3C3AD5}"/>
                </a:ext>
              </a:extLst>
            </p:cNvPr>
            <p:cNvSpPr>
              <a:spLocks/>
            </p:cNvSpPr>
            <p:nvPr/>
          </p:nvSpPr>
          <p:spPr>
            <a:xfrm>
              <a:off x="9299324" y="1849460"/>
              <a:ext cx="2193767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B7C46F54-7AF5-6553-12E1-9B55EB5EF006}"/>
                </a:ext>
              </a:extLst>
            </p:cNvPr>
            <p:cNvSpPr txBox="1"/>
            <p:nvPr/>
          </p:nvSpPr>
          <p:spPr>
            <a:xfrm>
              <a:off x="9978470" y="1878679"/>
              <a:ext cx="835485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몬스터 처치</a:t>
              </a:r>
            </a:p>
          </p:txBody>
        </p:sp>
      </p:grpSp>
      <p:grpSp>
        <p:nvGrpSpPr>
          <p:cNvPr id="197" name="그룹 196">
            <a:extLst>
              <a:ext uri="{FF2B5EF4-FFF2-40B4-BE49-F238E27FC236}">
                <a16:creationId xmlns:a16="http://schemas.microsoft.com/office/drawing/2014/main" id="{4E7A7D81-20F4-A072-C07B-2900ED66C55D}"/>
              </a:ext>
            </a:extLst>
          </p:cNvPr>
          <p:cNvGrpSpPr/>
          <p:nvPr/>
        </p:nvGrpSpPr>
        <p:grpSpPr>
          <a:xfrm>
            <a:off x="7429063" y="1881214"/>
            <a:ext cx="2193768" cy="1654901"/>
            <a:chOff x="9299324" y="1849460"/>
            <a:chExt cx="2193768" cy="1654901"/>
          </a:xfrm>
        </p:grpSpPr>
        <p:sp>
          <p:nvSpPr>
            <p:cNvPr id="198" name="직사각형 197">
              <a:extLst>
                <a:ext uri="{FF2B5EF4-FFF2-40B4-BE49-F238E27FC236}">
                  <a16:creationId xmlns:a16="http://schemas.microsoft.com/office/drawing/2014/main" id="{9E8E45A6-1B3B-E1F8-4620-CAEEAEEAAE52}"/>
                </a:ext>
              </a:extLst>
            </p:cNvPr>
            <p:cNvSpPr>
              <a:spLocks/>
            </p:cNvSpPr>
            <p:nvPr/>
          </p:nvSpPr>
          <p:spPr>
            <a:xfrm>
              <a:off x="9299325" y="2153971"/>
              <a:ext cx="2193767" cy="1350390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9" name="직사각형 198">
              <a:extLst>
                <a:ext uri="{FF2B5EF4-FFF2-40B4-BE49-F238E27FC236}">
                  <a16:creationId xmlns:a16="http://schemas.microsoft.com/office/drawing/2014/main" id="{AD0264C5-8E4F-72C4-2769-FFEC11EA5971}"/>
                </a:ext>
              </a:extLst>
            </p:cNvPr>
            <p:cNvSpPr>
              <a:spLocks/>
            </p:cNvSpPr>
            <p:nvPr/>
          </p:nvSpPr>
          <p:spPr>
            <a:xfrm>
              <a:off x="9299324" y="1849460"/>
              <a:ext cx="2193767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0C8EB597-46CC-BD47-59D3-75675F890259}"/>
                </a:ext>
              </a:extLst>
            </p:cNvPr>
            <p:cNvSpPr txBox="1"/>
            <p:nvPr/>
          </p:nvSpPr>
          <p:spPr>
            <a:xfrm>
              <a:off x="10019346" y="1878679"/>
              <a:ext cx="753732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NPC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처치</a:t>
              </a: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5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3E79A7A-952F-3F21-8278-D58CC405969E}"/>
              </a:ext>
            </a:extLst>
          </p:cNvPr>
          <p:cNvGrpSpPr/>
          <p:nvPr/>
        </p:nvGrpSpPr>
        <p:grpSpPr>
          <a:xfrm>
            <a:off x="1992916" y="954061"/>
            <a:ext cx="4962627" cy="746579"/>
            <a:chOff x="1992916" y="954061"/>
            <a:chExt cx="4962627" cy="74657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61EA6E-54F2-FBE8-0715-F37D90917C44}"/>
                </a:ext>
              </a:extLst>
            </p:cNvPr>
            <p:cNvSpPr txBox="1"/>
            <p:nvPr/>
          </p:nvSpPr>
          <p:spPr>
            <a:xfrm>
              <a:off x="2205525" y="1454419"/>
              <a:ext cx="4750018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몬스터 처치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구매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전회가 부여된 무기 획득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탐험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(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상자 오픈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던전 탐험 등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)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등등</a:t>
              </a: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361C33AD-702F-170E-7730-D7D2B14AE3E8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15" name="Picture 4">
                <a:extLst>
                  <a:ext uri="{FF2B5EF4-FFF2-40B4-BE49-F238E27FC236}">
                    <a16:creationId xmlns:a16="http://schemas.microsoft.com/office/drawing/2014/main" id="{380DF851-5051-2AEE-EB4C-9302F71C7FF6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C1A41BCB-3D01-FB98-FC46-98EF3FB9D757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C883C8FB-29CC-9138-0E41-8468206EAF4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989624D8-A7E2-7F9F-C021-A199A305D1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2B3E8137-F62F-E99C-98EF-3913DA6AA4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304BC74-9D27-D04B-38B5-EA8FB78B98AE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획득 방법</a:t>
                </a: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CFC6F55-98A0-9631-DAA2-FF53F33FC4AF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6B52CAC-C4A0-CF58-DF52-6D13ECF6B83D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4CC07C66-16F9-6508-2DD6-FE3CE748EE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D26C1D36-91DE-E39F-5705-CA5CB353A6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AAED41D-D63E-78F4-D5D9-BC7AD1581DCF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511952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 획득 방법</a:t>
              </a:r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718D0250-7374-C92D-2571-1DA98EE1CB35}"/>
              </a:ext>
            </a:extLst>
          </p:cNvPr>
          <p:cNvSpPr txBox="1"/>
          <p:nvPr/>
        </p:nvSpPr>
        <p:spPr>
          <a:xfrm>
            <a:off x="8242930" y="767263"/>
            <a:ext cx="3278462" cy="5539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216000">
              <a:buClr>
                <a:schemeClr val="bg1"/>
              </a:buClr>
              <a:buSzPct val="110000"/>
              <a:buBlip>
                <a:blip r:embed="rId2"/>
              </a:buBlip>
            </a:pP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유저는 다양한 방식으로 전회를 획득할 수 있습니다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. </a:t>
            </a:r>
          </a:p>
          <a:p>
            <a:pPr marL="171450" indent="-216000">
              <a:buClr>
                <a:schemeClr val="bg1"/>
              </a:buClr>
              <a:buSzPct val="110000"/>
              <a:buBlip>
                <a:blip r:embed="rId2"/>
              </a:buBlip>
            </a:pPr>
            <a:endParaRPr lang="en-US" altLang="ko-KR" sz="1000" dirty="0">
              <a:solidFill>
                <a:schemeClr val="bg1"/>
              </a:solidFill>
              <a:effectLst>
                <a:glow rad="63500">
                  <a:srgbClr val="32322A"/>
                </a:glow>
              </a:effectLst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216000">
              <a:buClr>
                <a:schemeClr val="bg1"/>
              </a:buClr>
              <a:buSzPct val="110000"/>
              <a:buBlip>
                <a:blip r:embed="rId2"/>
              </a:buBlip>
            </a:pP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이로 인해 게임 속 세계와의 상호작용이 증가합니다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.</a:t>
            </a: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AAAA070A-5EBA-7F0E-C101-2DC34EABB486}"/>
              </a:ext>
            </a:extLst>
          </p:cNvPr>
          <p:cNvSpPr/>
          <p:nvPr/>
        </p:nvSpPr>
        <p:spPr>
          <a:xfrm>
            <a:off x="2581289" y="2242781"/>
            <a:ext cx="2108019" cy="1236425"/>
          </a:xfrm>
          <a:prstGeom prst="rect">
            <a:avLst/>
          </a:prstGeom>
          <a:solidFill>
            <a:schemeClr val="bg1"/>
          </a:solidFill>
          <a:ln w="12700">
            <a:solidFill>
              <a:srgbClr val="3938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4" name="그룹 173">
            <a:extLst>
              <a:ext uri="{FF2B5EF4-FFF2-40B4-BE49-F238E27FC236}">
                <a16:creationId xmlns:a16="http://schemas.microsoft.com/office/drawing/2014/main" id="{96D6C2A2-F4D7-D94E-2664-359DDCFA8700}"/>
              </a:ext>
            </a:extLst>
          </p:cNvPr>
          <p:cNvGrpSpPr/>
          <p:nvPr/>
        </p:nvGrpSpPr>
        <p:grpSpPr>
          <a:xfrm>
            <a:off x="2538414" y="4282300"/>
            <a:ext cx="2193768" cy="1654901"/>
            <a:chOff x="9299324" y="1849460"/>
            <a:chExt cx="2193768" cy="1654901"/>
          </a:xfrm>
        </p:grpSpPr>
        <p:sp>
          <p:nvSpPr>
            <p:cNvPr id="175" name="직사각형 174">
              <a:extLst>
                <a:ext uri="{FF2B5EF4-FFF2-40B4-BE49-F238E27FC236}">
                  <a16:creationId xmlns:a16="http://schemas.microsoft.com/office/drawing/2014/main" id="{9FB7241B-5543-9911-137D-9CBC394FAC79}"/>
                </a:ext>
              </a:extLst>
            </p:cNvPr>
            <p:cNvSpPr>
              <a:spLocks/>
            </p:cNvSpPr>
            <p:nvPr/>
          </p:nvSpPr>
          <p:spPr>
            <a:xfrm>
              <a:off x="9299325" y="2153971"/>
              <a:ext cx="2193767" cy="1350390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6" name="직사각형 175">
              <a:extLst>
                <a:ext uri="{FF2B5EF4-FFF2-40B4-BE49-F238E27FC236}">
                  <a16:creationId xmlns:a16="http://schemas.microsoft.com/office/drawing/2014/main" id="{E6D27184-13A9-4284-5C91-BDC74D9C5E5C}"/>
                </a:ext>
              </a:extLst>
            </p:cNvPr>
            <p:cNvSpPr>
              <a:spLocks/>
            </p:cNvSpPr>
            <p:nvPr/>
          </p:nvSpPr>
          <p:spPr>
            <a:xfrm>
              <a:off x="9299324" y="1849460"/>
              <a:ext cx="2193767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288A55EA-032E-70AA-48A3-CD8DFDAC349E}"/>
                </a:ext>
              </a:extLst>
            </p:cNvPr>
            <p:cNvSpPr txBox="1"/>
            <p:nvPr/>
          </p:nvSpPr>
          <p:spPr>
            <a:xfrm>
              <a:off x="10019344" y="1878679"/>
              <a:ext cx="753732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NPC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구매</a:t>
              </a:r>
            </a:p>
          </p:txBody>
        </p:sp>
      </p:grpSp>
      <p:grpSp>
        <p:nvGrpSpPr>
          <p:cNvPr id="178" name="그룹 177">
            <a:extLst>
              <a:ext uri="{FF2B5EF4-FFF2-40B4-BE49-F238E27FC236}">
                <a16:creationId xmlns:a16="http://schemas.microsoft.com/office/drawing/2014/main" id="{E7912FD5-1F66-C664-47A4-57EC065BBCA4}"/>
              </a:ext>
            </a:extLst>
          </p:cNvPr>
          <p:cNvGrpSpPr/>
          <p:nvPr/>
        </p:nvGrpSpPr>
        <p:grpSpPr>
          <a:xfrm>
            <a:off x="4999116" y="4282300"/>
            <a:ext cx="2193768" cy="1654901"/>
            <a:chOff x="9299324" y="1849460"/>
            <a:chExt cx="2193768" cy="1654901"/>
          </a:xfrm>
        </p:grpSpPr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DB8718B2-A49B-CB83-42F1-60B0D159CD2E}"/>
                </a:ext>
              </a:extLst>
            </p:cNvPr>
            <p:cNvSpPr>
              <a:spLocks/>
            </p:cNvSpPr>
            <p:nvPr/>
          </p:nvSpPr>
          <p:spPr>
            <a:xfrm>
              <a:off x="9299325" y="2153971"/>
              <a:ext cx="2193767" cy="1350390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0" name="직사각형 179">
              <a:extLst>
                <a:ext uri="{FF2B5EF4-FFF2-40B4-BE49-F238E27FC236}">
                  <a16:creationId xmlns:a16="http://schemas.microsoft.com/office/drawing/2014/main" id="{E083A8D8-0E47-4AAD-8727-F064B1AD4393}"/>
                </a:ext>
              </a:extLst>
            </p:cNvPr>
            <p:cNvSpPr>
              <a:spLocks/>
            </p:cNvSpPr>
            <p:nvPr/>
          </p:nvSpPr>
          <p:spPr>
            <a:xfrm>
              <a:off x="9299324" y="1849460"/>
              <a:ext cx="2193767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06E7B34F-67D0-30CD-D1DD-7B62F5A8C3E5}"/>
                </a:ext>
              </a:extLst>
            </p:cNvPr>
            <p:cNvSpPr txBox="1"/>
            <p:nvPr/>
          </p:nvSpPr>
          <p:spPr>
            <a:xfrm>
              <a:off x="9978469" y="1878679"/>
              <a:ext cx="835485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퀘스트 완료</a:t>
              </a:r>
            </a:p>
          </p:txBody>
        </p:sp>
      </p:grpSp>
      <p:grpSp>
        <p:nvGrpSpPr>
          <p:cNvPr id="182" name="그룹 181">
            <a:extLst>
              <a:ext uri="{FF2B5EF4-FFF2-40B4-BE49-F238E27FC236}">
                <a16:creationId xmlns:a16="http://schemas.microsoft.com/office/drawing/2014/main" id="{1157738F-253E-4C74-7D92-C13F189EA259}"/>
              </a:ext>
            </a:extLst>
          </p:cNvPr>
          <p:cNvGrpSpPr/>
          <p:nvPr/>
        </p:nvGrpSpPr>
        <p:grpSpPr>
          <a:xfrm>
            <a:off x="7429063" y="4282300"/>
            <a:ext cx="2193768" cy="1654901"/>
            <a:chOff x="9299324" y="1849460"/>
            <a:chExt cx="2193768" cy="1654901"/>
          </a:xfrm>
        </p:grpSpPr>
        <p:sp>
          <p:nvSpPr>
            <p:cNvPr id="183" name="직사각형 182">
              <a:extLst>
                <a:ext uri="{FF2B5EF4-FFF2-40B4-BE49-F238E27FC236}">
                  <a16:creationId xmlns:a16="http://schemas.microsoft.com/office/drawing/2014/main" id="{8ADA00B7-9E79-F434-F767-B83A152DD3D7}"/>
                </a:ext>
              </a:extLst>
            </p:cNvPr>
            <p:cNvSpPr>
              <a:spLocks/>
            </p:cNvSpPr>
            <p:nvPr/>
          </p:nvSpPr>
          <p:spPr>
            <a:xfrm>
              <a:off x="9299325" y="2153971"/>
              <a:ext cx="2193767" cy="1350390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4" name="직사각형 183">
              <a:extLst>
                <a:ext uri="{FF2B5EF4-FFF2-40B4-BE49-F238E27FC236}">
                  <a16:creationId xmlns:a16="http://schemas.microsoft.com/office/drawing/2014/main" id="{CBD20147-CE27-9D11-D659-A61C5D7F0943}"/>
                </a:ext>
              </a:extLst>
            </p:cNvPr>
            <p:cNvSpPr>
              <a:spLocks/>
            </p:cNvSpPr>
            <p:nvPr/>
          </p:nvSpPr>
          <p:spPr>
            <a:xfrm>
              <a:off x="9299324" y="1849460"/>
              <a:ext cx="2193767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6D00EF5B-83EA-4A38-F2B8-693208EEF1FA}"/>
                </a:ext>
              </a:extLst>
            </p:cNvPr>
            <p:cNvSpPr txBox="1"/>
            <p:nvPr/>
          </p:nvSpPr>
          <p:spPr>
            <a:xfrm>
              <a:off x="10039384" y="1878679"/>
              <a:ext cx="713657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보물 상자</a:t>
              </a:r>
            </a:p>
          </p:txBody>
        </p:sp>
      </p:grpSp>
      <p:sp>
        <p:nvSpPr>
          <p:cNvPr id="201" name="직사각형 200">
            <a:extLst>
              <a:ext uri="{FF2B5EF4-FFF2-40B4-BE49-F238E27FC236}">
                <a16:creationId xmlns:a16="http://schemas.microsoft.com/office/drawing/2014/main" id="{C9EA3926-3ADB-5F14-DE9C-41CB42CF36A0}"/>
              </a:ext>
            </a:extLst>
          </p:cNvPr>
          <p:cNvSpPr>
            <a:spLocks/>
          </p:cNvSpPr>
          <p:nvPr/>
        </p:nvSpPr>
        <p:spPr>
          <a:xfrm>
            <a:off x="2538414" y="3536112"/>
            <a:ext cx="2193767" cy="554785"/>
          </a:xfrm>
          <a:prstGeom prst="rect">
            <a:avLst/>
          </a:prstGeom>
          <a:solidFill>
            <a:srgbClr val="151410">
              <a:alpha val="5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2" name="직사각형 201">
            <a:extLst>
              <a:ext uri="{FF2B5EF4-FFF2-40B4-BE49-F238E27FC236}">
                <a16:creationId xmlns:a16="http://schemas.microsoft.com/office/drawing/2014/main" id="{6060CAA3-BD22-A0B5-07C9-6975C5046C78}"/>
              </a:ext>
            </a:extLst>
          </p:cNvPr>
          <p:cNvSpPr>
            <a:spLocks/>
          </p:cNvSpPr>
          <p:nvPr/>
        </p:nvSpPr>
        <p:spPr>
          <a:xfrm>
            <a:off x="4999116" y="3536112"/>
            <a:ext cx="2193767" cy="554785"/>
          </a:xfrm>
          <a:prstGeom prst="rect">
            <a:avLst/>
          </a:prstGeom>
          <a:solidFill>
            <a:srgbClr val="151410">
              <a:alpha val="5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A776CE28-7439-744F-5E2A-DCC57C62300F}"/>
              </a:ext>
            </a:extLst>
          </p:cNvPr>
          <p:cNvSpPr>
            <a:spLocks/>
          </p:cNvSpPr>
          <p:nvPr/>
        </p:nvSpPr>
        <p:spPr>
          <a:xfrm>
            <a:off x="7429062" y="3536112"/>
            <a:ext cx="2193767" cy="554785"/>
          </a:xfrm>
          <a:prstGeom prst="rect">
            <a:avLst/>
          </a:prstGeom>
          <a:solidFill>
            <a:srgbClr val="151410">
              <a:alpha val="5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4" name="직사각형 203">
            <a:extLst>
              <a:ext uri="{FF2B5EF4-FFF2-40B4-BE49-F238E27FC236}">
                <a16:creationId xmlns:a16="http://schemas.microsoft.com/office/drawing/2014/main" id="{4C48801A-D2A4-20C0-35D9-6F77F12893F4}"/>
              </a:ext>
            </a:extLst>
          </p:cNvPr>
          <p:cNvSpPr>
            <a:spLocks/>
          </p:cNvSpPr>
          <p:nvPr/>
        </p:nvSpPr>
        <p:spPr>
          <a:xfrm>
            <a:off x="7429062" y="5924752"/>
            <a:ext cx="2193767" cy="554785"/>
          </a:xfrm>
          <a:prstGeom prst="rect">
            <a:avLst/>
          </a:prstGeom>
          <a:solidFill>
            <a:srgbClr val="151410">
              <a:alpha val="5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5" name="직사각형 204">
            <a:extLst>
              <a:ext uri="{FF2B5EF4-FFF2-40B4-BE49-F238E27FC236}">
                <a16:creationId xmlns:a16="http://schemas.microsoft.com/office/drawing/2014/main" id="{CC15DEBB-1E9D-0C3B-64AF-7D7F7E536B8E}"/>
              </a:ext>
            </a:extLst>
          </p:cNvPr>
          <p:cNvSpPr>
            <a:spLocks/>
          </p:cNvSpPr>
          <p:nvPr/>
        </p:nvSpPr>
        <p:spPr>
          <a:xfrm>
            <a:off x="4999116" y="5924752"/>
            <a:ext cx="2193767" cy="554785"/>
          </a:xfrm>
          <a:prstGeom prst="rect">
            <a:avLst/>
          </a:prstGeom>
          <a:solidFill>
            <a:srgbClr val="151410">
              <a:alpha val="5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직사각형 205">
            <a:extLst>
              <a:ext uri="{FF2B5EF4-FFF2-40B4-BE49-F238E27FC236}">
                <a16:creationId xmlns:a16="http://schemas.microsoft.com/office/drawing/2014/main" id="{4A4F9502-E844-486F-1DE9-8A6708B4C960}"/>
              </a:ext>
            </a:extLst>
          </p:cNvPr>
          <p:cNvSpPr>
            <a:spLocks/>
          </p:cNvSpPr>
          <p:nvPr/>
        </p:nvSpPr>
        <p:spPr>
          <a:xfrm>
            <a:off x="2538414" y="5924752"/>
            <a:ext cx="2193767" cy="554785"/>
          </a:xfrm>
          <a:prstGeom prst="rect">
            <a:avLst/>
          </a:prstGeom>
          <a:solidFill>
            <a:srgbClr val="151410">
              <a:alpha val="5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7" name="직사각형 206">
            <a:extLst>
              <a:ext uri="{FF2B5EF4-FFF2-40B4-BE49-F238E27FC236}">
                <a16:creationId xmlns:a16="http://schemas.microsoft.com/office/drawing/2014/main" id="{ADF29733-B7E6-F7E1-2914-0EB05BBA692C}"/>
              </a:ext>
            </a:extLst>
          </p:cNvPr>
          <p:cNvSpPr/>
          <p:nvPr/>
        </p:nvSpPr>
        <p:spPr>
          <a:xfrm>
            <a:off x="5041991" y="2242781"/>
            <a:ext cx="2108019" cy="1236425"/>
          </a:xfrm>
          <a:prstGeom prst="rect">
            <a:avLst/>
          </a:prstGeom>
          <a:solidFill>
            <a:schemeClr val="bg1"/>
          </a:solidFill>
          <a:ln w="12700">
            <a:solidFill>
              <a:srgbClr val="3938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8" name="직사각형 207">
            <a:extLst>
              <a:ext uri="{FF2B5EF4-FFF2-40B4-BE49-F238E27FC236}">
                <a16:creationId xmlns:a16="http://schemas.microsoft.com/office/drawing/2014/main" id="{4FC36B41-48DD-86D5-8EDD-113F30E12B96}"/>
              </a:ext>
            </a:extLst>
          </p:cNvPr>
          <p:cNvSpPr/>
          <p:nvPr/>
        </p:nvSpPr>
        <p:spPr>
          <a:xfrm>
            <a:off x="7471938" y="2242781"/>
            <a:ext cx="2108019" cy="1236425"/>
          </a:xfrm>
          <a:prstGeom prst="rect">
            <a:avLst/>
          </a:prstGeom>
          <a:solidFill>
            <a:schemeClr val="bg1"/>
          </a:solidFill>
          <a:ln w="12700">
            <a:solidFill>
              <a:srgbClr val="3938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9" name="직사각형 208">
            <a:extLst>
              <a:ext uri="{FF2B5EF4-FFF2-40B4-BE49-F238E27FC236}">
                <a16:creationId xmlns:a16="http://schemas.microsoft.com/office/drawing/2014/main" id="{8698F015-5FB3-F5E3-A357-8187D81B4099}"/>
              </a:ext>
            </a:extLst>
          </p:cNvPr>
          <p:cNvSpPr/>
          <p:nvPr/>
        </p:nvSpPr>
        <p:spPr>
          <a:xfrm>
            <a:off x="7471938" y="4637569"/>
            <a:ext cx="2108019" cy="1236425"/>
          </a:xfrm>
          <a:prstGeom prst="rect">
            <a:avLst/>
          </a:prstGeom>
          <a:solidFill>
            <a:schemeClr val="bg1"/>
          </a:solidFill>
          <a:ln w="12700">
            <a:solidFill>
              <a:srgbClr val="3938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0" name="직사각형 209">
            <a:extLst>
              <a:ext uri="{FF2B5EF4-FFF2-40B4-BE49-F238E27FC236}">
                <a16:creationId xmlns:a16="http://schemas.microsoft.com/office/drawing/2014/main" id="{A5F46A54-DBAB-2824-556E-F89285E64C85}"/>
              </a:ext>
            </a:extLst>
          </p:cNvPr>
          <p:cNvSpPr/>
          <p:nvPr/>
        </p:nvSpPr>
        <p:spPr>
          <a:xfrm>
            <a:off x="5041991" y="4637569"/>
            <a:ext cx="2108019" cy="1236425"/>
          </a:xfrm>
          <a:prstGeom prst="rect">
            <a:avLst/>
          </a:prstGeom>
          <a:solidFill>
            <a:schemeClr val="bg1"/>
          </a:solidFill>
          <a:ln w="12700">
            <a:solidFill>
              <a:srgbClr val="3938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1" name="직사각형 210">
            <a:extLst>
              <a:ext uri="{FF2B5EF4-FFF2-40B4-BE49-F238E27FC236}">
                <a16:creationId xmlns:a16="http://schemas.microsoft.com/office/drawing/2014/main" id="{8DEED9EF-CB60-5A4C-3A36-8D158E6DA92D}"/>
              </a:ext>
            </a:extLst>
          </p:cNvPr>
          <p:cNvSpPr/>
          <p:nvPr/>
        </p:nvSpPr>
        <p:spPr>
          <a:xfrm>
            <a:off x="2581289" y="4637569"/>
            <a:ext cx="2108019" cy="1236425"/>
          </a:xfrm>
          <a:prstGeom prst="rect">
            <a:avLst/>
          </a:prstGeom>
          <a:solidFill>
            <a:schemeClr val="bg1"/>
          </a:solidFill>
          <a:ln w="12700">
            <a:solidFill>
              <a:srgbClr val="3938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9CF1A450-DEB8-0D84-DDA6-8F07C9130A1D}"/>
              </a:ext>
            </a:extLst>
          </p:cNvPr>
          <p:cNvSpPr txBox="1"/>
          <p:nvPr/>
        </p:nvSpPr>
        <p:spPr>
          <a:xfrm>
            <a:off x="2428322" y="3684965"/>
            <a:ext cx="25058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필드 곳곳에 위치한 </a:t>
            </a:r>
            <a:r>
              <a:rPr lang="ko-KR" altLang="en-US" sz="1000" dirty="0" err="1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스카라베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 처치 시 획득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1652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6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3E79A7A-952F-3F21-8278-D58CC405969E}"/>
              </a:ext>
            </a:extLst>
          </p:cNvPr>
          <p:cNvGrpSpPr/>
          <p:nvPr/>
        </p:nvGrpSpPr>
        <p:grpSpPr>
          <a:xfrm>
            <a:off x="1992916" y="954061"/>
            <a:ext cx="4962627" cy="746579"/>
            <a:chOff x="1992916" y="954061"/>
            <a:chExt cx="4962627" cy="74657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61EA6E-54F2-FBE8-0715-F37D90917C44}"/>
                </a:ext>
              </a:extLst>
            </p:cNvPr>
            <p:cNvSpPr txBox="1"/>
            <p:nvPr/>
          </p:nvSpPr>
          <p:spPr>
            <a:xfrm>
              <a:off x="2205525" y="1454419"/>
              <a:ext cx="4750018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몬스터 처치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구매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전회가 부여된 무기 획득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탐험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(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상자 오픈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던전 탐험 등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)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등등</a:t>
              </a: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361C33AD-702F-170E-7730-D7D2B14AE3E8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15" name="Picture 4">
                <a:extLst>
                  <a:ext uri="{FF2B5EF4-FFF2-40B4-BE49-F238E27FC236}">
                    <a16:creationId xmlns:a16="http://schemas.microsoft.com/office/drawing/2014/main" id="{380DF851-5051-2AEE-EB4C-9302F71C7FF6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C1A41BCB-3D01-FB98-FC46-98EF3FB9D757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C883C8FB-29CC-9138-0E41-8468206EAF4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989624D8-A7E2-7F9F-C021-A199A305D1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2B3E8137-F62F-E99C-98EF-3913DA6AA4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304BC74-9D27-D04B-38B5-EA8FB78B98AE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획득 방법</a:t>
                </a: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CFC6F55-98A0-9631-DAA2-FF53F33FC4AF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6B52CAC-C4A0-CF58-DF52-6D13ECF6B83D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4CC07C66-16F9-6508-2DD6-FE3CE748EE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D26C1D36-91DE-E39F-5705-CA5CB353A6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AAED41D-D63E-78F4-D5D9-BC7AD1581DCF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511952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 획득 방법</a:t>
              </a: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1B12FD2-4908-22EB-5A25-16B32E9C02EA}"/>
              </a:ext>
            </a:extLst>
          </p:cNvPr>
          <p:cNvSpPr>
            <a:spLocks/>
          </p:cNvSpPr>
          <p:nvPr/>
        </p:nvSpPr>
        <p:spPr>
          <a:xfrm>
            <a:off x="4067389" y="2743953"/>
            <a:ext cx="2193767" cy="1350390"/>
          </a:xfrm>
          <a:prstGeom prst="rect">
            <a:avLst/>
          </a:prstGeom>
          <a:solidFill>
            <a:srgbClr val="151410">
              <a:alpha val="5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A88EBE6-D40E-4F58-4AD1-25D7ECCC753F}"/>
              </a:ext>
            </a:extLst>
          </p:cNvPr>
          <p:cNvSpPr>
            <a:spLocks/>
          </p:cNvSpPr>
          <p:nvPr/>
        </p:nvSpPr>
        <p:spPr>
          <a:xfrm>
            <a:off x="4067388" y="2439442"/>
            <a:ext cx="2193767" cy="304658"/>
          </a:xfrm>
          <a:prstGeom prst="rect">
            <a:avLst/>
          </a:prstGeom>
          <a:solidFill>
            <a:srgbClr val="3D3B30">
              <a:alpha val="8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959055-B6C3-AE3B-23CA-3BFA59E42E1A}"/>
              </a:ext>
            </a:extLst>
          </p:cNvPr>
          <p:cNvSpPr txBox="1"/>
          <p:nvPr/>
        </p:nvSpPr>
        <p:spPr>
          <a:xfrm>
            <a:off x="4746528" y="2468661"/>
            <a:ext cx="835486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몬스터 처치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3F54656-7FCA-0ABD-5075-6014EFD0D7C4}"/>
              </a:ext>
            </a:extLst>
          </p:cNvPr>
          <p:cNvSpPr>
            <a:spLocks/>
          </p:cNvSpPr>
          <p:nvPr/>
        </p:nvSpPr>
        <p:spPr>
          <a:xfrm>
            <a:off x="6411169" y="2743953"/>
            <a:ext cx="2193768" cy="1350389"/>
          </a:xfrm>
          <a:prstGeom prst="rect">
            <a:avLst/>
          </a:prstGeom>
          <a:solidFill>
            <a:srgbClr val="151410">
              <a:alpha val="5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FA8CD67-1F7D-3AA3-EEB5-9F0F2E1FB5BA}"/>
              </a:ext>
            </a:extLst>
          </p:cNvPr>
          <p:cNvSpPr>
            <a:spLocks/>
          </p:cNvSpPr>
          <p:nvPr/>
        </p:nvSpPr>
        <p:spPr>
          <a:xfrm>
            <a:off x="6411168" y="2439443"/>
            <a:ext cx="2193768" cy="304657"/>
          </a:xfrm>
          <a:prstGeom prst="rect">
            <a:avLst/>
          </a:prstGeom>
          <a:solidFill>
            <a:srgbClr val="3D3B30">
              <a:alpha val="8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29ECCAF-386B-FC2B-2400-8C7F42541941}"/>
              </a:ext>
            </a:extLst>
          </p:cNvPr>
          <p:cNvSpPr txBox="1"/>
          <p:nvPr/>
        </p:nvSpPr>
        <p:spPr>
          <a:xfrm>
            <a:off x="7293890" y="2468661"/>
            <a:ext cx="428323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구매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875C0069-7D22-143E-B2DE-4AC6A5D4F759}"/>
              </a:ext>
            </a:extLst>
          </p:cNvPr>
          <p:cNvSpPr>
            <a:spLocks/>
          </p:cNvSpPr>
          <p:nvPr/>
        </p:nvSpPr>
        <p:spPr>
          <a:xfrm>
            <a:off x="8723384" y="2743953"/>
            <a:ext cx="2193767" cy="1350390"/>
          </a:xfrm>
          <a:prstGeom prst="rect">
            <a:avLst/>
          </a:prstGeom>
          <a:solidFill>
            <a:srgbClr val="151410">
              <a:alpha val="5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2E357FDF-DAAA-FDAD-A936-305891A520D4}"/>
              </a:ext>
            </a:extLst>
          </p:cNvPr>
          <p:cNvSpPr>
            <a:spLocks/>
          </p:cNvSpPr>
          <p:nvPr/>
        </p:nvSpPr>
        <p:spPr>
          <a:xfrm>
            <a:off x="8723383" y="2439442"/>
            <a:ext cx="2193767" cy="304658"/>
          </a:xfrm>
          <a:prstGeom prst="rect">
            <a:avLst/>
          </a:prstGeom>
          <a:solidFill>
            <a:srgbClr val="3D3B30">
              <a:alpha val="80000"/>
            </a:srgbClr>
          </a:solidFill>
          <a:ln w="15875">
            <a:solidFill>
              <a:srgbClr val="5F5E5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E9EBD6F-74A9-C73C-A463-16E6310C8DFE}"/>
              </a:ext>
            </a:extLst>
          </p:cNvPr>
          <p:cNvSpPr txBox="1"/>
          <p:nvPr/>
        </p:nvSpPr>
        <p:spPr>
          <a:xfrm>
            <a:off x="9463439" y="2468661"/>
            <a:ext cx="713657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무기 획득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18D0250-7374-C92D-2571-1DA98EE1CB35}"/>
              </a:ext>
            </a:extLst>
          </p:cNvPr>
          <p:cNvSpPr txBox="1"/>
          <p:nvPr/>
        </p:nvSpPr>
        <p:spPr>
          <a:xfrm>
            <a:off x="8242930" y="767263"/>
            <a:ext cx="3278462" cy="5539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216000">
              <a:buClr>
                <a:schemeClr val="bg1"/>
              </a:buClr>
              <a:buSzPct val="110000"/>
              <a:buBlip>
                <a:blip r:embed="rId2"/>
              </a:buBlip>
            </a:pP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유저는 다양한 방식으로 전회를 획득할 수 있습니다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. </a:t>
            </a:r>
          </a:p>
          <a:p>
            <a:pPr marL="171450" indent="-216000">
              <a:buClr>
                <a:schemeClr val="bg1"/>
              </a:buClr>
              <a:buSzPct val="110000"/>
              <a:buBlip>
                <a:blip r:embed="rId2"/>
              </a:buBlip>
            </a:pPr>
            <a:endParaRPr lang="en-US" altLang="ko-KR" sz="1000" dirty="0">
              <a:solidFill>
                <a:schemeClr val="bg1"/>
              </a:solidFill>
              <a:effectLst>
                <a:glow rad="63500">
                  <a:srgbClr val="32322A"/>
                </a:glow>
              </a:effectLst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216000">
              <a:buClr>
                <a:schemeClr val="bg1"/>
              </a:buClr>
              <a:buSzPct val="110000"/>
              <a:buBlip>
                <a:blip r:embed="rId2"/>
              </a:buBlip>
            </a:pP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이로 인해 게임 속 세계와의 상호작용이 증가합니다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.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B82CE43E-3EDF-2925-3422-C6F81BC454B1}"/>
              </a:ext>
            </a:extLst>
          </p:cNvPr>
          <p:cNvSpPr txBox="1"/>
          <p:nvPr/>
        </p:nvSpPr>
        <p:spPr>
          <a:xfrm>
            <a:off x="4114945" y="2841941"/>
            <a:ext cx="2098651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buClr>
                <a:schemeClr val="bg1"/>
              </a:buClr>
              <a:buSzPct val="110000"/>
            </a:pPr>
            <a:r>
              <a:rPr lang="ko-KR" altLang="en-US" sz="1000" dirty="0" err="1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스카라베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 </a:t>
            </a: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등의 몬스터 처치 시 획득</a:t>
            </a:r>
            <a:endParaRPr lang="en-US" altLang="ko-KR" sz="1000" dirty="0">
              <a:solidFill>
                <a:schemeClr val="bg1"/>
              </a:solidFill>
              <a:effectLst>
                <a:glow rad="63500">
                  <a:srgbClr val="32322A"/>
                </a:glow>
              </a:effectLst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41E6BDD-CE4F-3E82-834A-22C2536E7DEA}"/>
              </a:ext>
            </a:extLst>
          </p:cNvPr>
          <p:cNvSpPr txBox="1"/>
          <p:nvPr/>
        </p:nvSpPr>
        <p:spPr>
          <a:xfrm>
            <a:off x="6473168" y="2841941"/>
            <a:ext cx="1282723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buClr>
                <a:schemeClr val="bg1"/>
              </a:buClr>
              <a:buSzPct val="110000"/>
            </a:pP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일부 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NPC</a:t>
            </a: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에게 구매</a:t>
            </a:r>
            <a:endParaRPr lang="en-US" altLang="ko-KR" sz="1000" dirty="0">
              <a:solidFill>
                <a:schemeClr val="bg1"/>
              </a:solidFill>
              <a:effectLst>
                <a:glow rad="63500">
                  <a:srgbClr val="32322A"/>
                </a:glow>
              </a:effectLst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9136BF6F-8117-8CE6-2D5A-E0DBE9876D3E}"/>
              </a:ext>
            </a:extLst>
          </p:cNvPr>
          <p:cNvSpPr txBox="1"/>
          <p:nvPr/>
        </p:nvSpPr>
        <p:spPr>
          <a:xfrm>
            <a:off x="9056984" y="2841941"/>
            <a:ext cx="1527982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buClr>
                <a:schemeClr val="bg1"/>
              </a:buClr>
              <a:buSzPct val="110000"/>
            </a:pP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전회가 부여된 무기 획득</a:t>
            </a:r>
            <a:endParaRPr lang="en-US" altLang="ko-KR" sz="1000" dirty="0">
              <a:solidFill>
                <a:schemeClr val="bg1"/>
              </a:solidFill>
              <a:effectLst>
                <a:glow rad="63500">
                  <a:srgbClr val="32322A"/>
                </a:glow>
              </a:effectLst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grpSp>
        <p:nvGrpSpPr>
          <p:cNvPr id="142" name="그룹 141">
            <a:extLst>
              <a:ext uri="{FF2B5EF4-FFF2-40B4-BE49-F238E27FC236}">
                <a16:creationId xmlns:a16="http://schemas.microsoft.com/office/drawing/2014/main" id="{D1AD187F-3D6A-D74A-AF6C-768AC2804DB2}"/>
              </a:ext>
            </a:extLst>
          </p:cNvPr>
          <p:cNvGrpSpPr/>
          <p:nvPr/>
        </p:nvGrpSpPr>
        <p:grpSpPr>
          <a:xfrm>
            <a:off x="2329863" y="4851570"/>
            <a:ext cx="2193768" cy="1654901"/>
            <a:chOff x="9299324" y="1849460"/>
            <a:chExt cx="2193768" cy="1654901"/>
          </a:xfrm>
        </p:grpSpPr>
        <p:sp>
          <p:nvSpPr>
            <p:cNvPr id="143" name="직사각형 142">
              <a:extLst>
                <a:ext uri="{FF2B5EF4-FFF2-40B4-BE49-F238E27FC236}">
                  <a16:creationId xmlns:a16="http://schemas.microsoft.com/office/drawing/2014/main" id="{6F481575-4C87-C61A-9989-8B89AA7713BE}"/>
                </a:ext>
              </a:extLst>
            </p:cNvPr>
            <p:cNvSpPr>
              <a:spLocks/>
            </p:cNvSpPr>
            <p:nvPr/>
          </p:nvSpPr>
          <p:spPr>
            <a:xfrm>
              <a:off x="9299325" y="2153971"/>
              <a:ext cx="2193767" cy="1350390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1AEE0222-E457-B0CC-D4ED-75FA842A9F25}"/>
                </a:ext>
              </a:extLst>
            </p:cNvPr>
            <p:cNvSpPr>
              <a:spLocks/>
            </p:cNvSpPr>
            <p:nvPr/>
          </p:nvSpPr>
          <p:spPr>
            <a:xfrm>
              <a:off x="9299324" y="1849460"/>
              <a:ext cx="2193767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F67755E4-4017-9F49-AB5F-709DE8717298}"/>
                </a:ext>
              </a:extLst>
            </p:cNvPr>
            <p:cNvSpPr txBox="1"/>
            <p:nvPr/>
          </p:nvSpPr>
          <p:spPr>
            <a:xfrm>
              <a:off x="10019344" y="1878679"/>
              <a:ext cx="753732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NPC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구매</a:t>
              </a:r>
            </a:p>
          </p:txBody>
        </p:sp>
      </p:grp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862C72C7-43D3-3ABA-E907-E84EE1C9A616}"/>
              </a:ext>
            </a:extLst>
          </p:cNvPr>
          <p:cNvGrpSpPr/>
          <p:nvPr/>
        </p:nvGrpSpPr>
        <p:grpSpPr>
          <a:xfrm>
            <a:off x="5091368" y="4851570"/>
            <a:ext cx="2193768" cy="1654901"/>
            <a:chOff x="9299324" y="1849460"/>
            <a:chExt cx="2193768" cy="1654901"/>
          </a:xfrm>
        </p:grpSpPr>
        <p:sp>
          <p:nvSpPr>
            <p:cNvPr id="147" name="직사각형 146">
              <a:extLst>
                <a:ext uri="{FF2B5EF4-FFF2-40B4-BE49-F238E27FC236}">
                  <a16:creationId xmlns:a16="http://schemas.microsoft.com/office/drawing/2014/main" id="{0F693FDD-79B8-9672-B9C8-B462235181B0}"/>
                </a:ext>
              </a:extLst>
            </p:cNvPr>
            <p:cNvSpPr>
              <a:spLocks/>
            </p:cNvSpPr>
            <p:nvPr/>
          </p:nvSpPr>
          <p:spPr>
            <a:xfrm>
              <a:off x="9299325" y="2153971"/>
              <a:ext cx="2193767" cy="1350390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8" name="직사각형 147">
              <a:extLst>
                <a:ext uri="{FF2B5EF4-FFF2-40B4-BE49-F238E27FC236}">
                  <a16:creationId xmlns:a16="http://schemas.microsoft.com/office/drawing/2014/main" id="{BEF618F3-6988-03F1-7A6D-141F5A342302}"/>
                </a:ext>
              </a:extLst>
            </p:cNvPr>
            <p:cNvSpPr>
              <a:spLocks/>
            </p:cNvSpPr>
            <p:nvPr/>
          </p:nvSpPr>
          <p:spPr>
            <a:xfrm>
              <a:off x="9299324" y="1849460"/>
              <a:ext cx="2193767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7869777E-0B77-E114-DE46-3A5F7CAC3D7B}"/>
                </a:ext>
              </a:extLst>
            </p:cNvPr>
            <p:cNvSpPr txBox="1"/>
            <p:nvPr/>
          </p:nvSpPr>
          <p:spPr>
            <a:xfrm>
              <a:off x="9978469" y="1878679"/>
              <a:ext cx="835485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퀘스트 완료</a:t>
              </a:r>
            </a:p>
          </p:txBody>
        </p:sp>
      </p:grpSp>
      <p:grpSp>
        <p:nvGrpSpPr>
          <p:cNvPr id="150" name="그룹 149">
            <a:extLst>
              <a:ext uri="{FF2B5EF4-FFF2-40B4-BE49-F238E27FC236}">
                <a16:creationId xmlns:a16="http://schemas.microsoft.com/office/drawing/2014/main" id="{BB4AC887-DB3C-CBB3-6EC8-30304C51463F}"/>
              </a:ext>
            </a:extLst>
          </p:cNvPr>
          <p:cNvGrpSpPr/>
          <p:nvPr/>
        </p:nvGrpSpPr>
        <p:grpSpPr>
          <a:xfrm>
            <a:off x="7688393" y="4851570"/>
            <a:ext cx="2193768" cy="1654901"/>
            <a:chOff x="9299324" y="1849460"/>
            <a:chExt cx="2193768" cy="1654901"/>
          </a:xfrm>
        </p:grpSpPr>
        <p:sp>
          <p:nvSpPr>
            <p:cNvPr id="151" name="직사각형 150">
              <a:extLst>
                <a:ext uri="{FF2B5EF4-FFF2-40B4-BE49-F238E27FC236}">
                  <a16:creationId xmlns:a16="http://schemas.microsoft.com/office/drawing/2014/main" id="{2B3D9316-C0E7-D7AE-24A2-4B5804BFD96F}"/>
                </a:ext>
              </a:extLst>
            </p:cNvPr>
            <p:cNvSpPr>
              <a:spLocks/>
            </p:cNvSpPr>
            <p:nvPr/>
          </p:nvSpPr>
          <p:spPr>
            <a:xfrm>
              <a:off x="9299325" y="2153971"/>
              <a:ext cx="2193767" cy="1350390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2" name="직사각형 151">
              <a:extLst>
                <a:ext uri="{FF2B5EF4-FFF2-40B4-BE49-F238E27FC236}">
                  <a16:creationId xmlns:a16="http://schemas.microsoft.com/office/drawing/2014/main" id="{4A0F94D4-2C98-4C23-8C54-5C13E2B922A1}"/>
                </a:ext>
              </a:extLst>
            </p:cNvPr>
            <p:cNvSpPr>
              <a:spLocks/>
            </p:cNvSpPr>
            <p:nvPr/>
          </p:nvSpPr>
          <p:spPr>
            <a:xfrm>
              <a:off x="9299324" y="1849460"/>
              <a:ext cx="2193767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A8B9B727-B5DD-5182-12EC-F2BDDE6D3E90}"/>
                </a:ext>
              </a:extLst>
            </p:cNvPr>
            <p:cNvSpPr txBox="1"/>
            <p:nvPr/>
          </p:nvSpPr>
          <p:spPr>
            <a:xfrm>
              <a:off x="10039384" y="1878679"/>
              <a:ext cx="713657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보물 상자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0965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7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8590B99-A900-E3C3-D5B3-6336EDD98CAE}"/>
              </a:ext>
            </a:extLst>
          </p:cNvPr>
          <p:cNvGrpSpPr/>
          <p:nvPr/>
        </p:nvGrpSpPr>
        <p:grpSpPr>
          <a:xfrm>
            <a:off x="1992916" y="2877895"/>
            <a:ext cx="2920402" cy="1362132"/>
            <a:chOff x="1992916" y="954061"/>
            <a:chExt cx="2920402" cy="1362132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1685EC8-56A0-1507-ABB2-7C1F80439BE2}"/>
                </a:ext>
              </a:extLst>
            </p:cNvPr>
            <p:cNvSpPr txBox="1"/>
            <p:nvPr/>
          </p:nvSpPr>
          <p:spPr>
            <a:xfrm>
              <a:off x="2205525" y="1454419"/>
              <a:ext cx="2707793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서리 밟기 전회 획득 방법 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– </a:t>
              </a:r>
              <a:r>
                <a:rPr lang="ko-KR" altLang="en-US" sz="1000" dirty="0" err="1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스카라베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처치</a:t>
              </a: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 소개</a:t>
              </a: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레벨 디자인</a:t>
              </a: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E8AB1E6A-1E2B-8819-D027-5267241D1126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56" name="Picture 4">
                <a:extLst>
                  <a:ext uri="{FF2B5EF4-FFF2-40B4-BE49-F238E27FC236}">
                    <a16:creationId xmlns:a16="http://schemas.microsoft.com/office/drawing/2014/main" id="{12A2E498-6CC5-F814-2CDA-E1578D040888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7" name="그룹 56">
                <a:extLst>
                  <a:ext uri="{FF2B5EF4-FFF2-40B4-BE49-F238E27FC236}">
                    <a16:creationId xmlns:a16="http://schemas.microsoft.com/office/drawing/2014/main" id="{E937B4AA-D298-0063-6CEF-25CE9FECA827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BB49C39E-4453-0CAF-A0B8-6B3EDEBD7B4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622662E9-5D8D-F63A-B75B-8DA7B3D302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4D230F7D-E4A8-95E8-5267-41F080473A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9911D24A-13C2-FDCF-0030-AE5607CC0527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25386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예시 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1) 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서리 밟기</a:t>
                </a:r>
              </a:p>
            </p:txBody>
          </p:sp>
        </p:grp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39E602F-20A8-DD50-4739-482107E0EB57}"/>
              </a:ext>
            </a:extLst>
          </p:cNvPr>
          <p:cNvGrpSpPr/>
          <p:nvPr/>
        </p:nvGrpSpPr>
        <p:grpSpPr>
          <a:xfrm>
            <a:off x="6907453" y="2877895"/>
            <a:ext cx="2831662" cy="1208244"/>
            <a:chOff x="1992916" y="954061"/>
            <a:chExt cx="2831662" cy="120824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51EF6D1-B5B4-ACA6-AC75-220518705CF8}"/>
                </a:ext>
              </a:extLst>
            </p:cNvPr>
            <p:cNvSpPr txBox="1"/>
            <p:nvPr/>
          </p:nvSpPr>
          <p:spPr>
            <a:xfrm>
              <a:off x="2205525" y="1454419"/>
              <a:ext cx="16049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 획득 방법 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- 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구매</a:t>
              </a: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 소개</a:t>
              </a: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레벨 디자인</a:t>
              </a: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57854D39-7D3C-D6EF-6C90-92353B91CEC1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65" name="Picture 4">
                <a:extLst>
                  <a:ext uri="{FF2B5EF4-FFF2-40B4-BE49-F238E27FC236}">
                    <a16:creationId xmlns:a16="http://schemas.microsoft.com/office/drawing/2014/main" id="{75256B73-1C0D-1A8E-2CEA-68F4BBF28DD9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06ECDBDC-0879-BECF-79C2-B546316700EE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68" name="직사각형 67">
                  <a:extLst>
                    <a:ext uri="{FF2B5EF4-FFF2-40B4-BE49-F238E27FC236}">
                      <a16:creationId xmlns:a16="http://schemas.microsoft.com/office/drawing/2014/main" id="{DD9CA09F-FB08-9D45-F8AE-9948DB29576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69" name="직선 연결선 68">
                  <a:extLst>
                    <a:ext uri="{FF2B5EF4-FFF2-40B4-BE49-F238E27FC236}">
                      <a16:creationId xmlns:a16="http://schemas.microsoft.com/office/drawing/2014/main" id="{A1FB8CE3-32B6-8FF6-6A91-7CFE20E4C3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959D8CDF-4A0D-C93E-DCF1-28CEAA6B46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DD237392-DEEE-3190-971D-0802356FD3D5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05509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예시 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2) XXXX</a:t>
                </a:r>
                <a:endParaRPr lang="ko-KR" altLang="en-US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77524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8</a:t>
            </a:fld>
            <a:r>
              <a:rPr lang="en-US" altLang="ko-KR"/>
              <a:t>/20</a:t>
            </a:r>
            <a:endParaRPr lang="ko-KR" altLang="en-US" dirty="0"/>
          </a:p>
        </p:txBody>
      </p: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E1EF9165-4F1E-8B6E-F608-FC252F1414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629148"/>
              </p:ext>
            </p:extLst>
          </p:nvPr>
        </p:nvGraphicFramePr>
        <p:xfrm>
          <a:off x="2230461" y="2665405"/>
          <a:ext cx="501748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4204">
                  <a:extLst>
                    <a:ext uri="{9D8B030D-6E8A-4147-A177-3AD203B41FA5}">
                      <a16:colId xmlns:a16="http://schemas.microsoft.com/office/drawing/2014/main" val="3721366542"/>
                    </a:ext>
                  </a:extLst>
                </a:gridCol>
                <a:gridCol w="1869440">
                  <a:extLst>
                    <a:ext uri="{9D8B030D-6E8A-4147-A177-3AD203B41FA5}">
                      <a16:colId xmlns:a16="http://schemas.microsoft.com/office/drawing/2014/main" val="4093792713"/>
                    </a:ext>
                  </a:extLst>
                </a:gridCol>
                <a:gridCol w="1513840">
                  <a:extLst>
                    <a:ext uri="{9D8B030D-6E8A-4147-A177-3AD203B41FA5}">
                      <a16:colId xmlns:a16="http://schemas.microsoft.com/office/drawing/2014/main" val="33839432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부여 방법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조건</a:t>
                      </a:r>
                    </a:p>
                  </a:txBody>
                  <a:tcPr anchor="ctr">
                    <a:lnT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위치</a:t>
                      </a:r>
                    </a:p>
                  </a:txBody>
                  <a:tcPr anchor="ctr">
                    <a:lnR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608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NPC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대장장이 </a:t>
                      </a:r>
                      <a:r>
                        <a:rPr lang="ko-KR" altLang="en-US" sz="1000" dirty="0" err="1">
                          <a:solidFill>
                            <a:schemeClr val="bg1"/>
                          </a:solidFill>
                        </a:rPr>
                        <a:t>휴그와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 상호작용</a:t>
                      </a:r>
                    </a:p>
                  </a:txBody>
                  <a:tcPr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원탁</a:t>
                      </a:r>
                    </a:p>
                  </a:txBody>
                  <a:tcPr anchor="ctr">
                    <a:lnR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0823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축복 활성화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숫돌 소도 보유</a:t>
                      </a:r>
                    </a:p>
                  </a:txBody>
                  <a:tcPr anchor="ctr">
                    <a:lnB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모든 축복</a:t>
                      </a:r>
                    </a:p>
                  </a:txBody>
                  <a:tcPr anchor="ctr">
                    <a:lnR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9691328"/>
                  </a:ext>
                </a:extLst>
              </a:tr>
            </a:tbl>
          </a:graphicData>
        </a:graphic>
      </p:graphicFrame>
      <p:grpSp>
        <p:nvGrpSpPr>
          <p:cNvPr id="51" name="그룹 50">
            <a:extLst>
              <a:ext uri="{FF2B5EF4-FFF2-40B4-BE49-F238E27FC236}">
                <a16:creationId xmlns:a16="http://schemas.microsoft.com/office/drawing/2014/main" id="{FF8C48FB-8271-70A1-C1F1-7EE7D32A0FFF}"/>
              </a:ext>
            </a:extLst>
          </p:cNvPr>
          <p:cNvGrpSpPr/>
          <p:nvPr/>
        </p:nvGrpSpPr>
        <p:grpSpPr>
          <a:xfrm>
            <a:off x="1992916" y="954061"/>
            <a:ext cx="3811671" cy="1362132"/>
            <a:chOff x="1992916" y="954061"/>
            <a:chExt cx="3811671" cy="136213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7583F5-9510-8F8B-D32C-43A1AC202884}"/>
                </a:ext>
              </a:extLst>
            </p:cNvPr>
            <p:cNvSpPr txBox="1"/>
            <p:nvPr/>
          </p:nvSpPr>
          <p:spPr>
            <a:xfrm>
              <a:off x="2205525" y="1454419"/>
              <a:ext cx="3599062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보유중인 전회를 무기에 부여합니다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 </a:t>
              </a: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특수한 아이템을 가지고 있으면 속성도 부여할 수 있습니다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  <a:p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전회를 부여하는 방법은 두가지 입니다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</p:txBody>
        </p: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02158374-77CB-80F9-8394-94EF19A28B9A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54" name="Picture 4">
                <a:extLst>
                  <a:ext uri="{FF2B5EF4-FFF2-40B4-BE49-F238E27FC236}">
                    <a16:creationId xmlns:a16="http://schemas.microsoft.com/office/drawing/2014/main" id="{815DBAC6-D4DB-BF7F-D723-1B9F6E3E0852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122B35C8-FDCC-1EDB-8825-0CEF998EDBF8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57" name="직사각형 56">
                  <a:extLst>
                    <a:ext uri="{FF2B5EF4-FFF2-40B4-BE49-F238E27FC236}">
                      <a16:creationId xmlns:a16="http://schemas.microsoft.com/office/drawing/2014/main" id="{487F4771-8758-E81D-4EDC-0EB9ABF8F41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58" name="직선 연결선 57">
                  <a:extLst>
                    <a:ext uri="{FF2B5EF4-FFF2-40B4-BE49-F238E27FC236}">
                      <a16:creationId xmlns:a16="http://schemas.microsoft.com/office/drawing/2014/main" id="{06AE5459-9B11-F70D-73A5-6A0006A7DF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B0289C74-B4A7-5BB4-1E7C-9E4396226A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0C8632C6-909F-FCB0-C300-F4B50E03E3D3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전회 부여</a:t>
                </a:r>
              </a:p>
            </p:txBody>
          </p: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7A0EB121-3DF2-F033-A760-29D4D4D765F7}"/>
              </a:ext>
            </a:extLst>
          </p:cNvPr>
          <p:cNvSpPr txBox="1"/>
          <p:nvPr/>
        </p:nvSpPr>
        <p:spPr>
          <a:xfrm>
            <a:off x="3948093" y="3875590"/>
            <a:ext cx="31534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*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숫돌 소도는 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‘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관문 앞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’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의 폐허에서 얻을 수 있습니다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.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 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7F7E35-7F40-0EEA-B8E4-081705D6CEC3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30EF294-83FA-77B5-7667-F123D456DD4A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8EF1B882-8E72-A6B1-94CA-1B31AE159D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0F69069C-CDF5-1475-1AB3-3EB63BCA2A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B65AA98-63BD-6AD6-8F57-67A18DA70C3C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051891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 부여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6732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9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8E9B232-DE65-1B00-5428-8AB067BA509D}"/>
              </a:ext>
            </a:extLst>
          </p:cNvPr>
          <p:cNvGrpSpPr/>
          <p:nvPr/>
        </p:nvGrpSpPr>
        <p:grpSpPr>
          <a:xfrm>
            <a:off x="1992916" y="604059"/>
            <a:ext cx="2831662" cy="746579"/>
            <a:chOff x="1992916" y="954061"/>
            <a:chExt cx="2831662" cy="746579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74821D1-0637-F817-29A0-26FDC5B37341}"/>
                </a:ext>
              </a:extLst>
            </p:cNvPr>
            <p:cNvSpPr txBox="1"/>
            <p:nvPr/>
          </p:nvSpPr>
          <p:spPr>
            <a:xfrm>
              <a:off x="2205525" y="1454419"/>
              <a:ext cx="252024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원탁 이동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-&gt; 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대장장이 </a:t>
              </a:r>
              <a:r>
                <a:rPr lang="ko-KR" altLang="en-US" sz="1000" dirty="0" err="1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휴그와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상호작용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B74ADCA0-A13A-5CF7-3CF3-4DA24462F4DB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44" name="Picture 4">
                <a:extLst>
                  <a:ext uri="{FF2B5EF4-FFF2-40B4-BE49-F238E27FC236}">
                    <a16:creationId xmlns:a16="http://schemas.microsoft.com/office/drawing/2014/main" id="{65E53637-36B3-5578-AC32-FAA3AD0AAA96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F46D797-A06C-1E24-754F-471850BC7D51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E4D01365-AE8A-AF9C-AEEF-4265AD49D4C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4E0DE7AB-985E-859C-EF72-FC230A613D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26C2FDB4-4BB6-F48A-DD7D-9C5BA600F2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3143F033-3F64-92DF-8E01-DF5AD8C2FC3B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3484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[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부여 방법 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1] NPC</a:t>
                </a:r>
                <a:endParaRPr lang="ko-KR" altLang="en-US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endParaRPr>
              </a:p>
            </p:txBody>
          </p:sp>
        </p:grp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205FA554-8C24-1E71-FBF4-CF1ADD4BAC7E}"/>
              </a:ext>
            </a:extLst>
          </p:cNvPr>
          <p:cNvGrpSpPr/>
          <p:nvPr/>
        </p:nvGrpSpPr>
        <p:grpSpPr>
          <a:xfrm>
            <a:off x="6436769" y="604059"/>
            <a:ext cx="2831662" cy="746579"/>
            <a:chOff x="1992916" y="954061"/>
            <a:chExt cx="2831662" cy="746579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ABCF196-8442-5CAA-6CDC-55BC57A5E1E1}"/>
                </a:ext>
              </a:extLst>
            </p:cNvPr>
            <p:cNvSpPr txBox="1"/>
            <p:nvPr/>
          </p:nvSpPr>
          <p:spPr>
            <a:xfrm>
              <a:off x="2205525" y="1454419"/>
              <a:ext cx="249940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전회를 부여하는 방법은 두가지 입니다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</p:txBody>
        </p: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50FDAE71-6961-0B4A-D043-FA2E931544B9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71" name="Picture 4">
                <a:extLst>
                  <a:ext uri="{FF2B5EF4-FFF2-40B4-BE49-F238E27FC236}">
                    <a16:creationId xmlns:a16="http://schemas.microsoft.com/office/drawing/2014/main" id="{D786D371-3989-663E-6474-03D16D183646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A3CC5F44-D34C-42FF-E2FA-9DDC1ABDACF1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74" name="직사각형 73">
                  <a:extLst>
                    <a:ext uri="{FF2B5EF4-FFF2-40B4-BE49-F238E27FC236}">
                      <a16:creationId xmlns:a16="http://schemas.microsoft.com/office/drawing/2014/main" id="{CA2D62E9-79AD-FFA6-05C2-EBC5330C8FD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75" name="직선 연결선 74">
                  <a:extLst>
                    <a:ext uri="{FF2B5EF4-FFF2-40B4-BE49-F238E27FC236}">
                      <a16:creationId xmlns:a16="http://schemas.microsoft.com/office/drawing/2014/main" id="{E94675E8-9C62-4C3A-82B9-3FF851743A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직선 연결선 75">
                  <a:extLst>
                    <a:ext uri="{FF2B5EF4-FFF2-40B4-BE49-F238E27FC236}">
                      <a16:creationId xmlns:a16="http://schemas.microsoft.com/office/drawing/2014/main" id="{25FD2BA6-527D-8A59-6E6A-F938891166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8DDC1E14-C4EE-40F2-B530-DD1EC2E1C6DD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75080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[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부여 방법 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2] 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축복 활성화</a:t>
                </a:r>
              </a:p>
            </p:txBody>
          </p:sp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E18B4888-A056-6D92-4EB6-725BC8BE8C9D}"/>
              </a:ext>
            </a:extLst>
          </p:cNvPr>
          <p:cNvGrpSpPr/>
          <p:nvPr/>
        </p:nvGrpSpPr>
        <p:grpSpPr>
          <a:xfrm>
            <a:off x="1992916" y="2016299"/>
            <a:ext cx="2831662" cy="900468"/>
            <a:chOff x="1992916" y="954061"/>
            <a:chExt cx="2831662" cy="900468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328ED08-06EC-5334-C291-72764F60314D}"/>
                </a:ext>
              </a:extLst>
            </p:cNvPr>
            <p:cNvSpPr txBox="1"/>
            <p:nvPr/>
          </p:nvSpPr>
          <p:spPr>
            <a:xfrm>
              <a:off x="2205525" y="1454419"/>
              <a:ext cx="17427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이미지로 표현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속성 부여 까지 함께 표현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BE81BBB7-9C90-2127-D35E-2CBA086C0E5E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94" name="Picture 4">
                <a:extLst>
                  <a:ext uri="{FF2B5EF4-FFF2-40B4-BE49-F238E27FC236}">
                    <a16:creationId xmlns:a16="http://schemas.microsoft.com/office/drawing/2014/main" id="{917EDD46-B991-1ABB-4AA0-1465EF5C7689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5" name="그룹 94">
                <a:extLst>
                  <a:ext uri="{FF2B5EF4-FFF2-40B4-BE49-F238E27FC236}">
                    <a16:creationId xmlns:a16="http://schemas.microsoft.com/office/drawing/2014/main" id="{B0FF5EDA-F780-3309-B21B-09AD59136433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97" name="직사각형 96">
                  <a:extLst>
                    <a:ext uri="{FF2B5EF4-FFF2-40B4-BE49-F238E27FC236}">
                      <a16:creationId xmlns:a16="http://schemas.microsoft.com/office/drawing/2014/main" id="{7968DD9B-30C0-05B9-7379-0A026258DC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98" name="직선 연결선 97">
                  <a:extLst>
                    <a:ext uri="{FF2B5EF4-FFF2-40B4-BE49-F238E27FC236}">
                      <a16:creationId xmlns:a16="http://schemas.microsoft.com/office/drawing/2014/main" id="{261AF1A5-5A2C-15E1-73C9-6A3705EDF3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직선 연결선 98">
                  <a:extLst>
                    <a:ext uri="{FF2B5EF4-FFF2-40B4-BE49-F238E27FC236}">
                      <a16:creationId xmlns:a16="http://schemas.microsoft.com/office/drawing/2014/main" id="{9B7A3E2B-E767-C9AA-9A9B-CFE80086EA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5E85BB45-807D-521B-813F-FDC11748CCC4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07593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전회 부여 과정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7562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1648</TotalTime>
  <Words>713</Words>
  <Application>Microsoft Office PowerPoint</Application>
  <PresentationFormat>와이드스크린</PresentationFormat>
  <Paragraphs>181</Paragraphs>
  <Slides>18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8" baseType="lpstr">
      <vt:lpstr>나눔고딕</vt:lpstr>
      <vt:lpstr>넥슨Lv1고딕</vt:lpstr>
      <vt:lpstr>넥슨Lv1고딕 Bold</vt:lpstr>
      <vt:lpstr>맑은 고딕</vt:lpstr>
      <vt:lpstr>빛의 계승자 Bold</vt:lpstr>
      <vt:lpstr>빛의 계승자 Regular</vt:lpstr>
      <vt:lpstr>Arial</vt:lpstr>
      <vt:lpstr>Cinzel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74</cp:revision>
  <dcterms:created xsi:type="dcterms:W3CDTF">2024-10-09T05:41:30Z</dcterms:created>
  <dcterms:modified xsi:type="dcterms:W3CDTF">2024-10-17T10:24:11Z</dcterms:modified>
</cp:coreProperties>
</file>

<file path=docProps/thumbnail.jpeg>
</file>